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8869680" y="-1097280"/>
            <a:ext cx="4206240" cy="4206240"/>
          </a:xfrm>
          <a:prstGeom prst="rect">
            <a:avLst/>
          </a:prstGeom>
          <a:solidFill>
            <a:srgbClr val="0A0F1A"/>
          </a:solidFill>
          <a:ln w="12700">
            <a:solidFill>
              <a:srgbClr val="2A334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2700000">
            <a:off x="9966960" y="4023360"/>
            <a:ext cx="2011680" cy="2011680"/>
          </a:xfrm>
          <a:prstGeom prst="rect">
            <a:avLst/>
          </a:prstGeom>
          <a:solidFill>
            <a:srgbClr val="0A0F1A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48640" y="608076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5" name="Text 3"/>
          <p:cNvSpPr/>
          <p:nvPr/>
        </p:nvSpPr>
        <p:spPr>
          <a:xfrm>
            <a:off x="786384" y="566928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NOTE STRATÉGIQUE · GRANDES BATAILLES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48640" y="1920240"/>
            <a:ext cx="104241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L'Acheteur Fantôme : reprendre la main face au prospect B2B autonome</a:t>
            </a:r>
            <a:endParaRPr lang="en-US" sz="3800" dirty="0"/>
          </a:p>
        </p:txBody>
      </p:sp>
      <p:sp>
        <p:nvSpPr>
          <p:cNvPr id="7" name="Shape 5"/>
          <p:cNvSpPr/>
          <p:nvPr/>
        </p:nvSpPr>
        <p:spPr>
          <a:xfrm>
            <a:off x="548640" y="4526280"/>
            <a:ext cx="822960" cy="457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4754880"/>
            <a:ext cx="8686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i="1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L'acheteur autonome a toute l'information, mais aucun cadre pour la lire : comme Zhuge Liang, ouvrez la forteresse — et entrez dans la sienne.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48640" y="617220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Grandes Batailles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Août 2026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Lecture 13 min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strategiecommerciale.eu/acheteur-b2b-autonome-strategie-commerciale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SYNTHÈSE EXÉCUTIVE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L'acheteur fait seul 70-80 % du chemin : votre valeur, c'est désormais de structurer son jugement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28800"/>
            <a:ext cx="4160520" cy="4069080"/>
          </a:xfrm>
          <a:prstGeom prst="rect">
            <a:avLst/>
          </a:prstGeom>
          <a:solidFill>
            <a:srgbClr val="0A0F1A"/>
          </a:solidFill>
          <a:ln w="9525">
            <a:solidFill>
              <a:srgbClr val="0A0F1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828800"/>
            <a:ext cx="64008" cy="406908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125980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2084832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MESSAGE CLÉ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04672" y="2542032"/>
            <a:ext cx="3648456" cy="3063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L'acheteur B2B de 2026 entre dans votre cycle déjà convaincu : il a lu vos cas clients, comparé vos prix, briefé l'IA. Le commercial ne transmet plus d'information, il structure le jugement : entrez tard, fort, avec du renseignement.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5166360" y="184708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1" name="Text 9"/>
          <p:cNvSpPr/>
          <p:nvPr/>
        </p:nvSpPr>
        <p:spPr>
          <a:xfrm>
            <a:off x="5166360" y="184708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769864" y="187452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67 % des acheteurs préfèrent une expérience sans commercial (Gartner, 2026) : ils font seuls 70 à 80 % du chemin avant le premier contact.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769864" y="279120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166360" y="286435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5" name="Text 13"/>
          <p:cNvSpPr/>
          <p:nvPr/>
        </p:nvSpPr>
        <p:spPr>
          <a:xfrm>
            <a:off x="5166360" y="286435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5769864" y="289179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L'acheteur qui disparaît n'a pas disparu : comme Sima Yi face à Zhuge Liang, il a toute l'information mais aucun cadre pour la lire.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769864" y="380847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166360" y="388162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9" name="Text 17"/>
          <p:cNvSpPr/>
          <p:nvPr/>
        </p:nvSpPr>
        <p:spPr>
          <a:xfrm>
            <a:off x="5166360" y="388162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769864" y="390906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commercial ne transmet plus d'information, il structure le jugement : il protège l'acheteur de sa propre certitude.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769864" y="482574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166360" y="489889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23" name="Text 21"/>
          <p:cNvSpPr/>
          <p:nvPr/>
        </p:nvSpPr>
        <p:spPr>
          <a:xfrm>
            <a:off x="5166360" y="489889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5769864" y="492633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L'ordre de bataille : être visible là où l'acheteur cherche (GEO), entrer tard et fort, construire son renseignement acheteur.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POURQUOI C'EST UN ENJEU DE DIRECTION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L'acheteur autonome touche vos trois leviers : captez-le, protégez-le, ne le harcelez pas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CROISSANCE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804672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Capter l'acheteur autonome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804672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Être visible où il cherche (GEO), entrer tard et fort : le chemin fait seul devient pipeline qualifié et deals conclus.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04672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04672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67 % d'acheteurs à capter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338218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338218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5" name="Shape 13"/>
          <p:cNvSpPr/>
          <p:nvPr/>
        </p:nvSpPr>
        <p:spPr>
          <a:xfrm>
            <a:off x="4594250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4594250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RISQUES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4594250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Protéger de la certitude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4594250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L'acheteur avance seul : sans cadre, il conclut sur une lecture faussée de l'IA. Le commercial structure le jugement.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4594250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94250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94 % cherchent via l'IA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8127797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8127797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3" name="Shape 21"/>
          <p:cNvSpPr/>
          <p:nvPr/>
        </p:nvSpPr>
        <p:spPr>
          <a:xfrm>
            <a:off x="8383829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8383829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COÛTS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8383829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Fini l'intrusion stérile</a:t>
            </a:r>
            <a:endParaRPr lang="en-US" sz="1550" dirty="0"/>
          </a:p>
        </p:txBody>
      </p:sp>
      <p:sp>
        <p:nvSpPr>
          <p:cNvPr id="26" name="Text 24"/>
          <p:cNvSpPr/>
          <p:nvPr/>
        </p:nvSpPr>
        <p:spPr>
          <a:xfrm>
            <a:off x="8383829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Contacter tôt un acheteur qui sait déjà brûle des heures. Le contenu GEO travaille 24/7, sans agenda, à coût quasi nul.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8383829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383829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24/7 à coût quasi nul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 · LE CHAMP DE BATAILLE MODERNE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L'acheteur fait 70-80 % du chemin seul : votre commercial arrive quand la décision est déjà prise</a:t>
            </a:r>
            <a:endParaRPr lang="en-US" sz="2100" dirty="0"/>
          </a:p>
        </p:txBody>
      </p:sp>
      <p:sp>
        <p:nvSpPr>
          <p:cNvPr id="5" name="Text 3"/>
          <p:cNvSpPr/>
          <p:nvPr/>
        </p:nvSpPr>
        <p:spPr>
          <a:xfrm>
            <a:off x="548640" y="1783080"/>
            <a:ext cx="1109441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i="1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commercial ne combat plus d'autres commerciaux, mais l'accès illimité à l'information : il entre trop tard, face à un acheteur déjà convaincu.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67 %</a:t>
            </a:r>
            <a:endParaRPr lang="en-US" sz="4600" dirty="0"/>
          </a:p>
        </p:txBody>
      </p:sp>
      <p:sp>
        <p:nvSpPr>
          <p:cNvPr id="9" name="Text 7"/>
          <p:cNvSpPr/>
          <p:nvPr/>
        </p:nvSpPr>
        <p:spPr>
          <a:xfrm>
            <a:off x="804672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des acheteurs B2B préfèrent une expérience sans commercial (Gartner, 2026).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338218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338218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4594250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70-80 %</a:t>
            </a:r>
            <a:endParaRPr lang="en-US" sz="3800" dirty="0"/>
          </a:p>
        </p:txBody>
      </p:sp>
      <p:sp>
        <p:nvSpPr>
          <p:cNvPr id="13" name="Text 11"/>
          <p:cNvSpPr/>
          <p:nvPr/>
        </p:nvSpPr>
        <p:spPr>
          <a:xfrm>
            <a:off x="4594250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du chemin d'achat parcouru seul avant le premier contact : la forteresse est déjà pleine.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127797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127797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8383829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39 %</a:t>
            </a:r>
            <a:endParaRPr lang="en-US" sz="4600" dirty="0"/>
          </a:p>
        </p:txBody>
      </p:sp>
      <p:sp>
        <p:nvSpPr>
          <p:cNvPr id="17" name="Text 15"/>
          <p:cNvSpPr/>
          <p:nvPr/>
        </p:nvSpPr>
        <p:spPr>
          <a:xfrm>
            <a:off x="8383829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des acheteurs B2B prêts à commander plus de 500 k$ sans parler à un commercial (McKinsey).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548640" y="6089904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: Gartner (mars 2026) ; Forrester Predictions 2025 ; McKinsey B2B Pulse Survey ; Digital Commerce 360.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II · LE MIROIR STRATÉGIQUE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Sima Yi avait 150 000 hommes et s'est retiré : l'acheteur autonome, lui, avance seul vers sa décision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5227168" cy="3977640"/>
          </a:xfrm>
          <a:prstGeom prst="rect">
            <a:avLst/>
          </a:prstGeom>
          <a:solidFill>
            <a:srgbClr val="0A0F1A"/>
          </a:solidFill>
          <a:ln w="9525">
            <a:solidFill>
              <a:srgbClr val="0A0F1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39776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22960" y="218998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60704" y="214884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PRÉCÉDENT — LA FORTERESSE VIDE, 228 APR. J.-C.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822960" y="282549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1078992" y="274320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Zhuge Liang laisse une ville vide face aux 150 000 soldats de Sima Yi : il n'a que 2 500 hommes.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22960" y="378561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1078992" y="370332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Il ouvre les portes, fait balayer les rues, joue du luth : aucune défense visible, donc un piège.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822960" y="474573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1078992" y="466344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Sima Yi, général méthodique et prudent, se retire : il ne sait pas lire une situation sans précédent.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415888" y="1874520"/>
            <a:ext cx="5227168" cy="3977640"/>
          </a:xfrm>
          <a:prstGeom prst="rect">
            <a:avLst/>
          </a:prstGeom>
          <a:solidFill>
            <a:srgbClr val="F2EAD0"/>
          </a:solidFill>
          <a:ln w="9525">
            <a:solidFill>
              <a:srgbClr val="F2EAD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415888" y="1874520"/>
            <a:ext cx="64008" cy="39776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Shape 15"/>
          <p:cNvSpPr/>
          <p:nvPr/>
        </p:nvSpPr>
        <p:spPr>
          <a:xfrm>
            <a:off x="6690208" y="218998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6927952" y="214884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TRANSPOSITION COMMERCIALE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690208" y="282549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6946240" y="274320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prospect silencieux s'est retranché : cas clients, tarifs, G2 et réponses IA sont sa forteresse.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690208" y="378561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6946240" y="370332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L'IA est son armée : tout en un prompt, mais une lecture faussée peut produire une décision catastrophique.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6690208" y="474573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6946240" y="466344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Lui ne se retire pas : il conclut sans vous. Son besoin : être protégé de sa propre certitude.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5757520" y="3525012"/>
            <a:ext cx="676656" cy="676656"/>
          </a:xfrm>
          <a:prstGeom prst="oval">
            <a:avLst/>
          </a:prstGeom>
          <a:solidFill>
            <a:srgbClr val="C9A84C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757520" y="3497580"/>
            <a:ext cx="676656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=</a:t>
            </a:r>
            <a:endParaRPr lang="en-US" sz="2800" dirty="0"/>
          </a:p>
        </p:txBody>
      </p:sp>
      <p:sp>
        <p:nvSpPr>
          <p:cNvPr id="27" name="Shape 25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III · L'ORDRE DE BATAILLE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Trois manœuvres : visible avant le contact, entrer tard et fort, faire de chaque contact un renseignement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Text 5"/>
          <p:cNvSpPr/>
          <p:nvPr/>
        </p:nvSpPr>
        <p:spPr>
          <a:xfrm>
            <a:off x="786384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804672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Être visible là où l'acheteur cherche sans vous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04672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Auditer les 5 questions que l'acheteur pose à l'IA avant tout contact et y répondre par une page sourcée : présence sans pression, autorité.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804672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04672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GEO, Agentic SEO, digital self-serve content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338218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338218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4575962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4594250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Entrer tard, entrer fort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594250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Définir les 3-4 signaux de validation (pricing, cas client, chatbot) et déclencher un runbook sous 24-48 h : le message ouvre la reconsidération.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594250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94250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CRM, runbook, Challenger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8127797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8127797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1" name="Text 19"/>
          <p:cNvSpPr/>
          <p:nvPr/>
        </p:nvSpPr>
        <p:spPr>
          <a:xfrm>
            <a:off x="8365541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3400" dirty="0"/>
          </a:p>
        </p:txBody>
      </p:sp>
      <p:sp>
        <p:nvSpPr>
          <p:cNvPr id="22" name="Text 20"/>
          <p:cNvSpPr/>
          <p:nvPr/>
        </p:nvSpPr>
        <p:spPr>
          <a:xfrm>
            <a:off x="8383829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Construire votre renseignement acheteur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383829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Remplacer le questionnement besoins par un débriefing d'entrée sur le parcours, capitaliser dans le CRM et nourrir les contenus GEO chaque mois.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8383829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383829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MEDDIC, CRM « parcours acheteur »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FEUILLE DE ROUTE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90 jours pour passer de l'intrusion à l'attraction : visibilité, signaux, renseignement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0-30 JOURS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804672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1005840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Lister les 5 questions que l'acheteur pose à l'IA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804672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1005840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Créer la première page-réponse GEO sur la question n° 1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804672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4672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Marketing / Sales Ops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04672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1re page GEO publiée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3996842" y="3520440"/>
            <a:ext cx="365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›</a:t>
            </a:r>
            <a:endParaRPr lang="en-US" sz="3000" dirty="0"/>
          </a:p>
        </p:txBody>
      </p:sp>
      <p:sp>
        <p:nvSpPr>
          <p:cNvPr id="17" name="Shape 15"/>
          <p:cNvSpPr/>
          <p:nvPr/>
        </p:nvSpPr>
        <p:spPr>
          <a:xfrm>
            <a:off x="4399178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399178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9" name="Shape 17"/>
          <p:cNvSpPr/>
          <p:nvPr/>
        </p:nvSpPr>
        <p:spPr>
          <a:xfrm>
            <a:off x="4655210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4655210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30-60 JOURS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655210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4856378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Définir les signaux de phase de validation et le runbook CRM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655210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4856378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Rédiger le débriefing d'entrée et l'ajouter au premier contact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655210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655210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Sales managers / SDR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655210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Runbook déclenché sous 24-48 h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7847381" y="3520440"/>
            <a:ext cx="365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›</a:t>
            </a:r>
            <a:endParaRPr lang="en-US" sz="3000" dirty="0"/>
          </a:p>
        </p:txBody>
      </p:sp>
      <p:sp>
        <p:nvSpPr>
          <p:cNvPr id="29" name="Shape 27"/>
          <p:cNvSpPr/>
          <p:nvPr/>
        </p:nvSpPr>
        <p:spPr>
          <a:xfrm>
            <a:off x="8249717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249717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1" name="Shape 29"/>
          <p:cNvSpPr/>
          <p:nvPr/>
        </p:nvSpPr>
        <p:spPr>
          <a:xfrm>
            <a:off x="8505749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32" name="Text 30"/>
          <p:cNvSpPr/>
          <p:nvPr/>
        </p:nvSpPr>
        <p:spPr>
          <a:xfrm>
            <a:off x="8505749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60-90 JOURS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8505749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4" name="Text 32"/>
          <p:cNvSpPr/>
          <p:nvPr/>
        </p:nvSpPr>
        <p:spPr>
          <a:xfrm>
            <a:off x="8706917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Créer le champ CRM « parcours acheteur »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8505749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6" name="Text 34"/>
          <p:cNvSpPr/>
          <p:nvPr/>
        </p:nvSpPr>
        <p:spPr>
          <a:xfrm>
            <a:off x="8706917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Planifier la revue mensuelle ventes-marketing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8505749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8505749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RevOps / Marketing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8505749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Taux de remplissage du champ CRM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9966960" y="4023360"/>
            <a:ext cx="2011680" cy="2011680"/>
          </a:xfrm>
          <a:prstGeom prst="rect">
            <a:avLst/>
          </a:prstGeom>
          <a:solidFill>
            <a:srgbClr val="0A0F1A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8122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" name="Text 2"/>
          <p:cNvSpPr/>
          <p:nvPr/>
        </p:nvSpPr>
        <p:spPr>
          <a:xfrm>
            <a:off x="786384" y="64008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MOT DE LA FIN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548640" y="1371600"/>
            <a:ext cx="64008" cy="32918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463040"/>
            <a:ext cx="1024128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26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« Si 67 % de vos acheteurs font le voyage seuls, que se passe-t-il pour les 33 % qui cherchent encore quelqu'un à qui parler ? »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914400" y="4937760"/>
            <a:ext cx="8229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b="1" spc="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À ENGAGER  —  </a:t>
            </a:r>
            <a:pPr indent="0" marL="0">
              <a:lnSpc>
                <a:spcPct val="115000"/>
              </a:lnSpc>
              <a:buNone/>
            </a:pPr>
            <a:r>
              <a:rPr lang="en-US" sz="1300" i="1" spc="5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Auditez les 5 questions IA et créez votre première page GEO : entrez dans la forteresse avant le silence définitif.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2A334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&amp; RÉFÉRENCES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Une réflexion adossée aux références stratégiques, business et historiques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RÉFÉRENCES STRATÉGIQUES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04672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Sun Tzu, L'Art de la Guerre — connaître l'ennemi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Les 36 stratagèmes — la forteresse vide, n° 32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338218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338218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Shape 10"/>
          <p:cNvSpPr/>
          <p:nvPr/>
        </p:nvSpPr>
        <p:spPr>
          <a:xfrm>
            <a:off x="4594250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3" name="Text 11"/>
          <p:cNvSpPr/>
          <p:nvPr/>
        </p:nvSpPr>
        <p:spPr>
          <a:xfrm>
            <a:off x="4831994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ÉTUDES BUSINESS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594250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Gartner : 67 % of B2B Buyers Prefer a Rep-Free Experience (mars 2026)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McKinsey 9th Global B2B Pulse Survey — 39 % vs 28 %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Forrester Predictions 2025 : B2B Marketing &amp; Sales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8127797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27797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Shape 15"/>
          <p:cNvSpPr/>
          <p:nvPr/>
        </p:nvSpPr>
        <p:spPr>
          <a:xfrm>
            <a:off x="8383829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8621573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HISTORIQUES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8383829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Empty Fort Strategy — Military Wiki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Zhuge Liang, Trois Royaumes — 228 apr. J.-C.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strategiecommerciale.eu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L'Acheteur Fantôme : reprendre la main face au prospect B2B autonome</dc:title>
  <dc:subject>PptxGenJS Presentation</dc:subject>
  <dc:creator>L'Art de la Guerre Commerciale</dc:creator>
  <cp:lastModifiedBy>L'Art de la Guerre Commerciale</cp:lastModifiedBy>
  <cp:revision>1</cp:revision>
  <dcterms:created xsi:type="dcterms:W3CDTF">2026-08-17T08:34:38Z</dcterms:created>
  <dcterms:modified xsi:type="dcterms:W3CDTF">2026-08-17T08:34:38Z</dcterms:modified>
</cp:coreProperties>
</file>