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1695" cy="6858000"/>
  <p:notesSz cx="6858000" cy="12191695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A0F1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 rot="2700000">
            <a:off x="8869680" y="-1097280"/>
            <a:ext cx="4206240" cy="4206240"/>
          </a:xfrm>
          <a:prstGeom prst="rect">
            <a:avLst/>
          </a:prstGeom>
          <a:solidFill>
            <a:srgbClr val="0A0F1A"/>
          </a:solidFill>
          <a:ln w="12700">
            <a:solidFill>
              <a:srgbClr val="2A3346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 rot="2700000">
            <a:off x="9966960" y="4023360"/>
            <a:ext cx="2011680" cy="2011680"/>
          </a:xfrm>
          <a:prstGeom prst="rect">
            <a:avLst/>
          </a:prstGeom>
          <a:solidFill>
            <a:srgbClr val="0A0F1A"/>
          </a:solidFill>
          <a:ln w="12700">
            <a:solidFill>
              <a:srgbClr val="C9A84C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548640" y="608076"/>
            <a:ext cx="118872" cy="118872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5" name="Text 3"/>
          <p:cNvSpPr/>
          <p:nvPr/>
        </p:nvSpPr>
        <p:spPr>
          <a:xfrm>
            <a:off x="786384" y="566928"/>
            <a:ext cx="11094415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250" kern="0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NOTE STRATÉGIQUE · STRATÉGIE IA COMMERCIALE</a:t>
            </a:r>
            <a:endParaRPr lang="en-US" sz="1050" dirty="0"/>
          </a:p>
        </p:txBody>
      </p:sp>
      <p:sp>
        <p:nvSpPr>
          <p:cNvPr id="6" name="Text 4"/>
          <p:cNvSpPr/>
          <p:nvPr/>
        </p:nvSpPr>
        <p:spPr>
          <a:xfrm>
            <a:off x="548640" y="1920240"/>
            <a:ext cx="10424160" cy="23774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4000"/>
              </a:lnSpc>
              <a:buNone/>
            </a:pPr>
            <a:r>
              <a:rPr lang="en-US" sz="3800" b="1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L'IA ne remplacera pas les commerciaux : la leçon des Forces Spéciales</a:t>
            </a:r>
            <a:endParaRPr lang="en-US" sz="3800" dirty="0"/>
          </a:p>
        </p:txBody>
      </p:sp>
      <p:sp>
        <p:nvSpPr>
          <p:cNvPr id="7" name="Shape 5"/>
          <p:cNvSpPr/>
          <p:nvPr/>
        </p:nvSpPr>
        <p:spPr>
          <a:xfrm>
            <a:off x="548640" y="4526280"/>
            <a:ext cx="822960" cy="4572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8" name="Text 6"/>
          <p:cNvSpPr/>
          <p:nvPr/>
        </p:nvSpPr>
        <p:spPr>
          <a:xfrm>
            <a:off x="548640" y="4754880"/>
            <a:ext cx="868680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400" i="1" dirty="0">
                <a:solidFill>
                  <a:srgbClr val="8893A7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Hyper-équipées, les forces spéciales s'entraînent pourtant à opérer sans leur matériel : la même discipline décide de l'issue d'un meeting.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548640" y="6172200"/>
            <a:ext cx="11094415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100" kern="0" dirty="0">
                <a:solidFill>
                  <a:srgbClr val="8893A7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Stratégie IA Commerciale    ·    </a:t>
            </a:r>
            <a:pPr indent="0" marL="0">
              <a:buNone/>
            </a:pPr>
            <a:r>
              <a:rPr lang="en-US" sz="1000" b="1" spc="100" kern="0" dirty="0">
                <a:solidFill>
                  <a:srgbClr val="8893A7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Août 2026    ·    </a:t>
            </a:r>
            <a:pPr indent="0" marL="0">
              <a:buNone/>
            </a:pPr>
            <a:r>
              <a:rPr lang="en-US" sz="1000" b="1" spc="100" kern="0" dirty="0">
                <a:solidFill>
                  <a:srgbClr val="8893A7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Lecture 14 min    ·    </a:t>
            </a:r>
            <a:pPr indent="0" marL="0">
              <a:buNone/>
            </a:pPr>
            <a:r>
              <a:rPr lang="en-US" sz="1000" b="1" spc="100" kern="0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strategiecommerciale.eu/commercial-et-ia-forces-speciales</a:t>
            </a:r>
            <a:endParaRPr lang="en-US" sz="1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498348"/>
            <a:ext cx="118872" cy="118872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3" name="Text 1"/>
          <p:cNvSpPr/>
          <p:nvPr/>
        </p:nvSpPr>
        <p:spPr>
          <a:xfrm>
            <a:off x="786384" y="457200"/>
            <a:ext cx="11094415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250" kern="0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SYNTHÈSE EXÉCUTIVE</a:t>
            </a:r>
            <a:endParaRPr lang="en-US" sz="1050" dirty="0"/>
          </a:p>
        </p:txBody>
      </p:sp>
      <p:sp>
        <p:nvSpPr>
          <p:cNvPr id="4" name="Text 2"/>
          <p:cNvSpPr/>
          <p:nvPr/>
        </p:nvSpPr>
        <p:spPr>
          <a:xfrm>
            <a:off x="548640" y="786384"/>
            <a:ext cx="11094415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2000"/>
              </a:lnSpc>
              <a:buNone/>
            </a:pPr>
            <a:r>
              <a:rPr lang="en-US" sz="210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L'IA ne remplace que les commerciaux qu'elle a déjà transformés en robots : entraînez le « sans »</a:t>
            </a:r>
            <a:endParaRPr lang="en-US" sz="2100" dirty="0"/>
          </a:p>
        </p:txBody>
      </p:sp>
      <p:sp>
        <p:nvSpPr>
          <p:cNvPr id="5" name="Shape 3"/>
          <p:cNvSpPr/>
          <p:nvPr/>
        </p:nvSpPr>
        <p:spPr>
          <a:xfrm>
            <a:off x="548640" y="1828800"/>
            <a:ext cx="4160520" cy="4069080"/>
          </a:xfrm>
          <a:prstGeom prst="rect">
            <a:avLst/>
          </a:prstGeom>
          <a:solidFill>
            <a:srgbClr val="0A0F1A"/>
          </a:solidFill>
          <a:ln w="9525">
            <a:solidFill>
              <a:srgbClr val="0A0F1A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548640" y="1828800"/>
            <a:ext cx="64008" cy="406908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7" name="Shape 5"/>
          <p:cNvSpPr/>
          <p:nvPr/>
        </p:nvSpPr>
        <p:spPr>
          <a:xfrm>
            <a:off x="804672" y="2125980"/>
            <a:ext cx="118872" cy="118872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8" name="Text 6"/>
          <p:cNvSpPr/>
          <p:nvPr/>
        </p:nvSpPr>
        <p:spPr>
          <a:xfrm>
            <a:off x="1042416" y="2084832"/>
            <a:ext cx="11094415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250" kern="0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MESSAGE CLÉ</a:t>
            </a:r>
            <a:endParaRPr lang="en-US" sz="1050" dirty="0"/>
          </a:p>
        </p:txBody>
      </p:sp>
      <p:sp>
        <p:nvSpPr>
          <p:cNvPr id="9" name="Text 7"/>
          <p:cNvSpPr/>
          <p:nvPr/>
        </p:nvSpPr>
        <p:spPr>
          <a:xfrm>
            <a:off x="804672" y="2542032"/>
            <a:ext cx="3648456" cy="3063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2000"/>
              </a:lnSpc>
              <a:buNone/>
            </a:pPr>
            <a:r>
              <a:rPr lang="en-US" sz="1350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Plus l'outil prépare, écoute et rédige à la place du commercial, plus il est démuni quand le client sort du script. À l'image des forces spéciales, entraînez-le en continu à vendre sans équipement : le meeting se gagne là.</a:t>
            </a:r>
            <a:endParaRPr lang="en-US" sz="1350" dirty="0"/>
          </a:p>
        </p:txBody>
      </p:sp>
      <p:sp>
        <p:nvSpPr>
          <p:cNvPr id="10" name="Shape 8"/>
          <p:cNvSpPr/>
          <p:nvPr/>
        </p:nvSpPr>
        <p:spPr>
          <a:xfrm>
            <a:off x="5166360" y="1847088"/>
            <a:ext cx="402336" cy="402336"/>
          </a:xfrm>
          <a:prstGeom prst="oval">
            <a:avLst/>
          </a:prstGeom>
          <a:solidFill>
            <a:srgbClr val="F2EAD0"/>
          </a:solidFill>
          <a:ln/>
        </p:spPr>
      </p:sp>
      <p:sp>
        <p:nvSpPr>
          <p:cNvPr id="11" name="Text 9"/>
          <p:cNvSpPr/>
          <p:nvPr/>
        </p:nvSpPr>
        <p:spPr>
          <a:xfrm>
            <a:off x="5166360" y="1847088"/>
            <a:ext cx="402336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1</a:t>
            </a:r>
            <a:endParaRPr lang="en-US" sz="1500" dirty="0"/>
          </a:p>
        </p:txBody>
      </p:sp>
      <p:sp>
        <p:nvSpPr>
          <p:cNvPr id="12" name="Text 10"/>
          <p:cNvSpPr/>
          <p:nvPr/>
        </p:nvSpPr>
        <p:spPr>
          <a:xfrm>
            <a:off x="5769864" y="1874520"/>
            <a:ext cx="5873191" cy="90754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Selon Salesforce, près de 70 % des commerciaux se disent submergés par leurs outils — ils ne passent que 28 % de leur semaine à vendre.</a:t>
            </a:r>
            <a:endParaRPr lang="en-US" sz="1200" dirty="0"/>
          </a:p>
        </p:txBody>
      </p:sp>
      <p:sp>
        <p:nvSpPr>
          <p:cNvPr id="13" name="Shape 11"/>
          <p:cNvSpPr/>
          <p:nvPr/>
        </p:nvSpPr>
        <p:spPr>
          <a:xfrm>
            <a:off x="5769864" y="2791206"/>
            <a:ext cx="5873191" cy="0"/>
          </a:xfrm>
          <a:prstGeom prst="line">
            <a:avLst/>
          </a:prstGeom>
          <a:noFill/>
          <a:ln w="6350">
            <a:solidFill>
              <a:srgbClr val="E2E4E9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5166360" y="2864358"/>
            <a:ext cx="402336" cy="402336"/>
          </a:xfrm>
          <a:prstGeom prst="oval">
            <a:avLst/>
          </a:prstGeom>
          <a:solidFill>
            <a:srgbClr val="F2EAD0"/>
          </a:solidFill>
          <a:ln/>
        </p:spPr>
      </p:sp>
      <p:sp>
        <p:nvSpPr>
          <p:cNvPr id="15" name="Text 13"/>
          <p:cNvSpPr/>
          <p:nvPr/>
        </p:nvSpPr>
        <p:spPr>
          <a:xfrm>
            <a:off x="5166360" y="2864358"/>
            <a:ext cx="402336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2</a:t>
            </a:r>
            <a:endParaRPr lang="en-US" sz="1500" dirty="0"/>
          </a:p>
        </p:txBody>
      </p:sp>
      <p:sp>
        <p:nvSpPr>
          <p:cNvPr id="16" name="Text 14"/>
          <p:cNvSpPr/>
          <p:nvPr/>
        </p:nvSpPr>
        <p:spPr>
          <a:xfrm>
            <a:off x="5769864" y="2891790"/>
            <a:ext cx="5873191" cy="90754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Un client imprévisible est une panne d'équipement : les fondamentaux et l'improvisation décident de l'issue du meeting, pas l'arsenal.</a:t>
            </a:r>
            <a:endParaRPr lang="en-US" sz="1200" dirty="0"/>
          </a:p>
        </p:txBody>
      </p:sp>
      <p:sp>
        <p:nvSpPr>
          <p:cNvPr id="17" name="Shape 15"/>
          <p:cNvSpPr/>
          <p:nvPr/>
        </p:nvSpPr>
        <p:spPr>
          <a:xfrm>
            <a:off x="5769864" y="3808476"/>
            <a:ext cx="5873191" cy="0"/>
          </a:xfrm>
          <a:prstGeom prst="line">
            <a:avLst/>
          </a:prstGeom>
          <a:noFill/>
          <a:ln w="6350">
            <a:solidFill>
              <a:srgbClr val="E2E4E9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5166360" y="3881628"/>
            <a:ext cx="402336" cy="402336"/>
          </a:xfrm>
          <a:prstGeom prst="oval">
            <a:avLst/>
          </a:prstGeom>
          <a:solidFill>
            <a:srgbClr val="F2EAD0"/>
          </a:solidFill>
          <a:ln/>
        </p:spPr>
      </p:sp>
      <p:sp>
        <p:nvSpPr>
          <p:cNvPr id="19" name="Text 17"/>
          <p:cNvSpPr/>
          <p:nvPr/>
        </p:nvSpPr>
        <p:spPr>
          <a:xfrm>
            <a:off x="5166360" y="3881628"/>
            <a:ext cx="402336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3</a:t>
            </a:r>
            <a:endParaRPr lang="en-US" sz="1500" dirty="0"/>
          </a:p>
        </p:txBody>
      </p:sp>
      <p:sp>
        <p:nvSpPr>
          <p:cNvPr id="20" name="Text 18"/>
          <p:cNvSpPr/>
          <p:nvPr/>
        </p:nvSpPr>
        <p:spPr>
          <a:xfrm>
            <a:off x="5769864" y="3909060"/>
            <a:ext cx="5873191" cy="90754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Les forces spéciales s'entraînent en continu à opérer sans matériel : le pire arrive toujours au pire moment, loi de l'emmerdement maximal.</a:t>
            </a:r>
            <a:endParaRPr lang="en-US" sz="1200" dirty="0"/>
          </a:p>
        </p:txBody>
      </p:sp>
      <p:sp>
        <p:nvSpPr>
          <p:cNvPr id="21" name="Shape 19"/>
          <p:cNvSpPr/>
          <p:nvPr/>
        </p:nvSpPr>
        <p:spPr>
          <a:xfrm>
            <a:off x="5769864" y="4825746"/>
            <a:ext cx="5873191" cy="0"/>
          </a:xfrm>
          <a:prstGeom prst="line">
            <a:avLst/>
          </a:prstGeom>
          <a:noFill/>
          <a:ln w="6350">
            <a:solidFill>
              <a:srgbClr val="E2E4E9"/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>
            <a:off x="5166360" y="4898898"/>
            <a:ext cx="402336" cy="402336"/>
          </a:xfrm>
          <a:prstGeom prst="oval">
            <a:avLst/>
          </a:prstGeom>
          <a:solidFill>
            <a:srgbClr val="F2EAD0"/>
          </a:solidFill>
          <a:ln/>
        </p:spPr>
      </p:sp>
      <p:sp>
        <p:nvSpPr>
          <p:cNvPr id="23" name="Text 21"/>
          <p:cNvSpPr/>
          <p:nvPr/>
        </p:nvSpPr>
        <p:spPr>
          <a:xfrm>
            <a:off x="5166360" y="4898898"/>
            <a:ext cx="402336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4</a:t>
            </a:r>
            <a:endParaRPr lang="en-US" sz="1500" dirty="0"/>
          </a:p>
        </p:txBody>
      </p:sp>
      <p:sp>
        <p:nvSpPr>
          <p:cNvPr id="24" name="Text 22"/>
          <p:cNvSpPr/>
          <p:nvPr/>
        </p:nvSpPr>
        <p:spPr>
          <a:xfrm>
            <a:off x="5769864" y="4926330"/>
            <a:ext cx="5873191" cy="90754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D'ici 2030, 75 % des acheteurs B2B préféreront l'interaction humaine (Gartner, août 2025) : l'humain redevient l'avantage concurrentiel.</a:t>
            </a:r>
            <a:endParaRPr lang="en-US" sz="1200" dirty="0"/>
          </a:p>
        </p:txBody>
      </p:sp>
      <p:sp>
        <p:nvSpPr>
          <p:cNvPr id="25" name="Shape 23"/>
          <p:cNvSpPr/>
          <p:nvPr/>
        </p:nvSpPr>
        <p:spPr>
          <a:xfrm>
            <a:off x="548640" y="6437376"/>
            <a:ext cx="11094415" cy="0"/>
          </a:xfrm>
          <a:prstGeom prst="line">
            <a:avLst/>
          </a:prstGeom>
          <a:noFill/>
          <a:ln w="9525">
            <a:solidFill>
              <a:srgbClr val="E2E4E9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548640" y="6492240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L’Art de la Guerre Commerciale  ·  strategiecommerciale.eu</a:t>
            </a:r>
            <a:endParaRPr lang="en-US" sz="800" dirty="0"/>
          </a:p>
        </p:txBody>
      </p:sp>
      <p:sp>
        <p:nvSpPr>
          <p:cNvPr id="27" name="Text 25"/>
          <p:cNvSpPr/>
          <p:nvPr/>
        </p:nvSpPr>
        <p:spPr>
          <a:xfrm>
            <a:off x="10728655" y="6492240"/>
            <a:ext cx="914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02</a:t>
            </a:r>
            <a:endParaRPr lang="en-US" sz="8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498348"/>
            <a:ext cx="118872" cy="118872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3" name="Text 1"/>
          <p:cNvSpPr/>
          <p:nvPr/>
        </p:nvSpPr>
        <p:spPr>
          <a:xfrm>
            <a:off x="786384" y="457200"/>
            <a:ext cx="11094415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250" kern="0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POURQUOI C'EST UN ENJEU DE DIRECTION</a:t>
            </a:r>
            <a:endParaRPr lang="en-US" sz="1050" dirty="0"/>
          </a:p>
        </p:txBody>
      </p:sp>
      <p:sp>
        <p:nvSpPr>
          <p:cNvPr id="4" name="Text 2"/>
          <p:cNvSpPr/>
          <p:nvPr/>
        </p:nvSpPr>
        <p:spPr>
          <a:xfrm>
            <a:off x="548640" y="786384"/>
            <a:ext cx="11094415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2000"/>
              </a:lnSpc>
              <a:buNone/>
            </a:pPr>
            <a:r>
              <a:rPr lang="en-US" sz="210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Former au « sans » protège vos trois leviers : pipeline, dépendance, outillage</a:t>
            </a:r>
            <a:endParaRPr lang="en-US" sz="2100" dirty="0"/>
          </a:p>
        </p:txBody>
      </p:sp>
      <p:sp>
        <p:nvSpPr>
          <p:cNvPr id="5" name="Shape 3"/>
          <p:cNvSpPr/>
          <p:nvPr/>
        </p:nvSpPr>
        <p:spPr>
          <a:xfrm>
            <a:off x="548640" y="1874520"/>
            <a:ext cx="3515258" cy="4023360"/>
          </a:xfrm>
          <a:prstGeom prst="rect">
            <a:avLst/>
          </a:prstGeom>
          <a:solidFill>
            <a:srgbClr val="FFFFFF"/>
          </a:solidFill>
          <a:ln w="9525">
            <a:solidFill>
              <a:srgbClr val="E2E4E9"/>
            </a:solidFill>
            <a:prstDash val="solid"/>
          </a:ln>
          <a:effectLst>
            <a:outerShdw sx="100000" sy="100000" kx="0" ky="0" algn="bl" rotWithShape="0" blurRad="88900" dist="38100" dir="8100000">
              <a:srgbClr val="0A0F1A">
                <a:alpha val="10000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548640" y="1874520"/>
            <a:ext cx="64008" cy="402336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7" name="Shape 5"/>
          <p:cNvSpPr/>
          <p:nvPr/>
        </p:nvSpPr>
        <p:spPr>
          <a:xfrm>
            <a:off x="804672" y="2148840"/>
            <a:ext cx="2600858" cy="310896"/>
          </a:xfrm>
          <a:prstGeom prst="roundRect">
            <a:avLst>
              <a:gd name="adj" fmla="val 50000"/>
            </a:avLst>
          </a:prstGeom>
          <a:solidFill>
            <a:srgbClr val="C9A84C"/>
          </a:solidFill>
          <a:ln/>
        </p:spPr>
      </p:sp>
      <p:sp>
        <p:nvSpPr>
          <p:cNvPr id="8" name="Text 6"/>
          <p:cNvSpPr/>
          <p:nvPr/>
        </p:nvSpPr>
        <p:spPr>
          <a:xfrm>
            <a:off x="804672" y="2148840"/>
            <a:ext cx="2600858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b="1" spc="150" kern="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CROISSANCE</a:t>
            </a:r>
            <a:endParaRPr lang="en-US" sz="950" dirty="0"/>
          </a:p>
        </p:txBody>
      </p:sp>
      <p:sp>
        <p:nvSpPr>
          <p:cNvPr id="9" name="Text 7"/>
          <p:cNvSpPr/>
          <p:nvPr/>
        </p:nvSpPr>
        <p:spPr>
          <a:xfrm>
            <a:off x="804672" y="2651760"/>
            <a:ext cx="3003194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0000"/>
              </a:lnSpc>
              <a:buNone/>
            </a:pPr>
            <a:r>
              <a:rPr lang="en-US" sz="155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Vendre sans filet</a:t>
            </a:r>
            <a:endParaRPr lang="en-US" sz="1550" dirty="0"/>
          </a:p>
        </p:txBody>
      </p:sp>
      <p:sp>
        <p:nvSpPr>
          <p:cNvPr id="10" name="Text 8"/>
          <p:cNvSpPr/>
          <p:nvPr/>
        </p:nvSpPr>
        <p:spPr>
          <a:xfrm>
            <a:off x="804672" y="3337560"/>
            <a:ext cx="3003194" cy="1554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15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Drill hebdomadaire et improvisation tranchent quand le client sort du script : +63 % de chances d'atteindre le top (RAIN Group).</a:t>
            </a:r>
            <a:endParaRPr lang="en-US" sz="1150" dirty="0"/>
          </a:p>
        </p:txBody>
      </p:sp>
      <p:sp>
        <p:nvSpPr>
          <p:cNvPr id="11" name="Shape 9"/>
          <p:cNvSpPr/>
          <p:nvPr/>
        </p:nvSpPr>
        <p:spPr>
          <a:xfrm>
            <a:off x="804672" y="4983480"/>
            <a:ext cx="3003194" cy="0"/>
          </a:xfrm>
          <a:prstGeom prst="line">
            <a:avLst/>
          </a:prstGeom>
          <a:noFill/>
          <a:ln w="6350">
            <a:solidFill>
              <a:srgbClr val="E2E4E9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804672" y="5056632"/>
            <a:ext cx="3003194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10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IMPACT  </a:t>
            </a:r>
            <a:pPr indent="0" marL="0">
              <a:lnSpc>
                <a:spcPct val="105000"/>
              </a:lnSpc>
              <a:buNone/>
            </a:pPr>
            <a:r>
              <a:rPr lang="en-US" sz="1100" i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+63 % de top performers</a:t>
            </a:r>
            <a:endParaRPr lang="en-US" sz="1100" dirty="0"/>
          </a:p>
        </p:txBody>
      </p:sp>
      <p:sp>
        <p:nvSpPr>
          <p:cNvPr id="13" name="Shape 11"/>
          <p:cNvSpPr/>
          <p:nvPr/>
        </p:nvSpPr>
        <p:spPr>
          <a:xfrm>
            <a:off x="4338218" y="1874520"/>
            <a:ext cx="3515258" cy="4023360"/>
          </a:xfrm>
          <a:prstGeom prst="rect">
            <a:avLst/>
          </a:prstGeom>
          <a:solidFill>
            <a:srgbClr val="FFFFFF"/>
          </a:solidFill>
          <a:ln w="9525">
            <a:solidFill>
              <a:srgbClr val="E2E4E9"/>
            </a:solidFill>
            <a:prstDash val="solid"/>
          </a:ln>
          <a:effectLst>
            <a:outerShdw sx="100000" sy="100000" kx="0" ky="0" algn="bl" rotWithShape="0" blurRad="88900" dist="38100" dir="8100000">
              <a:srgbClr val="0A0F1A">
                <a:alpha val="10000"/>
              </a:srgbClr>
            </a:outerShdw>
          </a:effectLst>
        </p:spPr>
      </p:sp>
      <p:sp>
        <p:nvSpPr>
          <p:cNvPr id="14" name="Shape 12"/>
          <p:cNvSpPr/>
          <p:nvPr/>
        </p:nvSpPr>
        <p:spPr>
          <a:xfrm>
            <a:off x="4338218" y="1874520"/>
            <a:ext cx="64008" cy="402336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15" name="Shape 13"/>
          <p:cNvSpPr/>
          <p:nvPr/>
        </p:nvSpPr>
        <p:spPr>
          <a:xfrm>
            <a:off x="4594250" y="2148840"/>
            <a:ext cx="2600858" cy="310896"/>
          </a:xfrm>
          <a:prstGeom prst="roundRect">
            <a:avLst>
              <a:gd name="adj" fmla="val 50000"/>
            </a:avLst>
          </a:prstGeom>
          <a:solidFill>
            <a:srgbClr val="C9A84C"/>
          </a:solidFill>
          <a:ln/>
        </p:spPr>
      </p:sp>
      <p:sp>
        <p:nvSpPr>
          <p:cNvPr id="16" name="Text 14"/>
          <p:cNvSpPr/>
          <p:nvPr/>
        </p:nvSpPr>
        <p:spPr>
          <a:xfrm>
            <a:off x="4594250" y="2148840"/>
            <a:ext cx="2600858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b="1" spc="150" kern="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RISQUES</a:t>
            </a:r>
            <a:endParaRPr lang="en-US" sz="950" dirty="0"/>
          </a:p>
        </p:txBody>
      </p:sp>
      <p:sp>
        <p:nvSpPr>
          <p:cNvPr id="17" name="Text 15"/>
          <p:cNvSpPr/>
          <p:nvPr/>
        </p:nvSpPr>
        <p:spPr>
          <a:xfrm>
            <a:off x="4594250" y="2651760"/>
            <a:ext cx="3003194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0000"/>
              </a:lnSpc>
              <a:buNone/>
            </a:pPr>
            <a:r>
              <a:rPr lang="en-US" sz="155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Dépendance à l'outil</a:t>
            </a:r>
            <a:endParaRPr lang="en-US" sz="1550" dirty="0"/>
          </a:p>
        </p:txBody>
      </p:sp>
      <p:sp>
        <p:nvSpPr>
          <p:cNvPr id="18" name="Text 16"/>
          <p:cNvSpPr/>
          <p:nvPr/>
        </p:nvSpPr>
        <p:spPr>
          <a:xfrm>
            <a:off x="4594250" y="3337560"/>
            <a:ext cx="3003194" cy="1554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15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La confiance en l'IA réduit la pensée critique (Microsoft, Carnegie Mellon, 2025) : le vendeur vérifie moins au pire moment.</a:t>
            </a:r>
            <a:endParaRPr lang="en-US" sz="1150" dirty="0"/>
          </a:p>
        </p:txBody>
      </p:sp>
      <p:sp>
        <p:nvSpPr>
          <p:cNvPr id="19" name="Shape 17"/>
          <p:cNvSpPr/>
          <p:nvPr/>
        </p:nvSpPr>
        <p:spPr>
          <a:xfrm>
            <a:off x="4594250" y="4983480"/>
            <a:ext cx="3003194" cy="0"/>
          </a:xfrm>
          <a:prstGeom prst="line">
            <a:avLst/>
          </a:prstGeom>
          <a:noFill/>
          <a:ln w="6350">
            <a:solidFill>
              <a:srgbClr val="E2E4E9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4594250" y="5056632"/>
            <a:ext cx="3003194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10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IMPACT  </a:t>
            </a:r>
            <a:pPr indent="0" marL="0">
              <a:lnSpc>
                <a:spcPct val="105000"/>
              </a:lnSpc>
              <a:buNone/>
            </a:pPr>
            <a:r>
              <a:rPr lang="en-US" sz="1100" i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28 % de temps à vendre</a:t>
            </a:r>
            <a:endParaRPr lang="en-US" sz="1100" dirty="0"/>
          </a:p>
        </p:txBody>
      </p:sp>
      <p:sp>
        <p:nvSpPr>
          <p:cNvPr id="21" name="Shape 19"/>
          <p:cNvSpPr/>
          <p:nvPr/>
        </p:nvSpPr>
        <p:spPr>
          <a:xfrm>
            <a:off x="8127797" y="1874520"/>
            <a:ext cx="3515258" cy="4023360"/>
          </a:xfrm>
          <a:prstGeom prst="rect">
            <a:avLst/>
          </a:prstGeom>
          <a:solidFill>
            <a:srgbClr val="FFFFFF"/>
          </a:solidFill>
          <a:ln w="9525">
            <a:solidFill>
              <a:srgbClr val="E2E4E9"/>
            </a:solidFill>
            <a:prstDash val="solid"/>
          </a:ln>
          <a:effectLst>
            <a:outerShdw sx="100000" sy="100000" kx="0" ky="0" algn="bl" rotWithShape="0" blurRad="88900" dist="38100" dir="8100000">
              <a:srgbClr val="0A0F1A">
                <a:alpha val="10000"/>
              </a:srgbClr>
            </a:outerShdw>
          </a:effectLst>
        </p:spPr>
      </p:sp>
      <p:sp>
        <p:nvSpPr>
          <p:cNvPr id="22" name="Shape 20"/>
          <p:cNvSpPr/>
          <p:nvPr/>
        </p:nvSpPr>
        <p:spPr>
          <a:xfrm>
            <a:off x="8127797" y="1874520"/>
            <a:ext cx="64008" cy="402336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23" name="Shape 21"/>
          <p:cNvSpPr/>
          <p:nvPr/>
        </p:nvSpPr>
        <p:spPr>
          <a:xfrm>
            <a:off x="8383829" y="2148840"/>
            <a:ext cx="2600858" cy="310896"/>
          </a:xfrm>
          <a:prstGeom prst="roundRect">
            <a:avLst>
              <a:gd name="adj" fmla="val 50000"/>
            </a:avLst>
          </a:prstGeom>
          <a:solidFill>
            <a:srgbClr val="C9A84C"/>
          </a:solidFill>
          <a:ln/>
        </p:spPr>
      </p:sp>
      <p:sp>
        <p:nvSpPr>
          <p:cNvPr id="24" name="Text 22"/>
          <p:cNvSpPr/>
          <p:nvPr/>
        </p:nvSpPr>
        <p:spPr>
          <a:xfrm>
            <a:off x="8383829" y="2148840"/>
            <a:ext cx="2600858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b="1" spc="150" kern="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COÛTS</a:t>
            </a:r>
            <a:endParaRPr lang="en-US" sz="950" dirty="0"/>
          </a:p>
        </p:txBody>
      </p:sp>
      <p:sp>
        <p:nvSpPr>
          <p:cNvPr id="25" name="Text 23"/>
          <p:cNvSpPr/>
          <p:nvPr/>
        </p:nvSpPr>
        <p:spPr>
          <a:xfrm>
            <a:off x="8383829" y="2651760"/>
            <a:ext cx="3003194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0000"/>
              </a:lnSpc>
              <a:buNone/>
            </a:pPr>
            <a:r>
              <a:rPr lang="en-US" sz="155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Moins d'outils, plus de compétence</a:t>
            </a:r>
            <a:endParaRPr lang="en-US" sz="1550" dirty="0"/>
          </a:p>
        </p:txBody>
      </p:sp>
      <p:sp>
        <p:nvSpPr>
          <p:cNvPr id="26" name="Text 24"/>
          <p:cNvSpPr/>
          <p:nvPr/>
        </p:nvSpPr>
        <p:spPr>
          <a:xfrm>
            <a:off x="8383829" y="3337560"/>
            <a:ext cx="3003194" cy="1554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15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Chaque outil se justifie par une mission : l'accumulation alourdit la force de vente, 10 outils en moyenne (Salesforce).</a:t>
            </a:r>
            <a:endParaRPr lang="en-US" sz="1150" dirty="0"/>
          </a:p>
        </p:txBody>
      </p:sp>
      <p:sp>
        <p:nvSpPr>
          <p:cNvPr id="27" name="Shape 25"/>
          <p:cNvSpPr/>
          <p:nvPr/>
        </p:nvSpPr>
        <p:spPr>
          <a:xfrm>
            <a:off x="8383829" y="4983480"/>
            <a:ext cx="3003194" cy="0"/>
          </a:xfrm>
          <a:prstGeom prst="line">
            <a:avLst/>
          </a:prstGeom>
          <a:noFill/>
          <a:ln w="6350">
            <a:solidFill>
              <a:srgbClr val="E2E4E9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8383829" y="5056632"/>
            <a:ext cx="3003194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10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IMPACT  </a:t>
            </a:r>
            <a:pPr indent="0" marL="0">
              <a:lnSpc>
                <a:spcPct val="105000"/>
              </a:lnSpc>
              <a:buNone/>
            </a:pPr>
            <a:r>
              <a:rPr lang="en-US" sz="1100" i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10 outils par équipe</a:t>
            </a:r>
            <a:endParaRPr lang="en-US" sz="1100" dirty="0"/>
          </a:p>
        </p:txBody>
      </p:sp>
      <p:sp>
        <p:nvSpPr>
          <p:cNvPr id="29" name="Shape 27"/>
          <p:cNvSpPr/>
          <p:nvPr/>
        </p:nvSpPr>
        <p:spPr>
          <a:xfrm>
            <a:off x="548640" y="6437376"/>
            <a:ext cx="11094415" cy="0"/>
          </a:xfrm>
          <a:prstGeom prst="line">
            <a:avLst/>
          </a:prstGeom>
          <a:noFill/>
          <a:ln w="9525">
            <a:solidFill>
              <a:srgbClr val="E2E4E9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548640" y="6492240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L’Art de la Guerre Commerciale  ·  strategiecommerciale.eu</a:t>
            </a:r>
            <a:endParaRPr lang="en-US" sz="800" dirty="0"/>
          </a:p>
        </p:txBody>
      </p:sp>
      <p:sp>
        <p:nvSpPr>
          <p:cNvPr id="31" name="Text 29"/>
          <p:cNvSpPr/>
          <p:nvPr/>
        </p:nvSpPr>
        <p:spPr>
          <a:xfrm>
            <a:off x="10728655" y="6492240"/>
            <a:ext cx="914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03</a:t>
            </a:r>
            <a:endParaRPr lang="en-US" sz="8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498348"/>
            <a:ext cx="118872" cy="118872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3" name="Text 1"/>
          <p:cNvSpPr/>
          <p:nvPr/>
        </p:nvSpPr>
        <p:spPr>
          <a:xfrm>
            <a:off x="786384" y="457200"/>
            <a:ext cx="11094415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250" kern="0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I · LE CHAMP DE BATAILLE MODERNE</a:t>
            </a:r>
            <a:endParaRPr lang="en-US" sz="1050" dirty="0"/>
          </a:p>
        </p:txBody>
      </p:sp>
      <p:sp>
        <p:nvSpPr>
          <p:cNvPr id="4" name="Text 2"/>
          <p:cNvSpPr/>
          <p:nvPr/>
        </p:nvSpPr>
        <p:spPr>
          <a:xfrm>
            <a:off x="548640" y="786384"/>
            <a:ext cx="11094415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2000"/>
              </a:lnSpc>
              <a:buNone/>
            </a:pPr>
            <a:r>
              <a:rPr lang="en-US" sz="210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L'outil censé amplifier est devenu une charge : 70 % submergés, 28 % du temps à vendre</a:t>
            </a:r>
            <a:endParaRPr lang="en-US" sz="2100" dirty="0"/>
          </a:p>
        </p:txBody>
      </p:sp>
      <p:sp>
        <p:nvSpPr>
          <p:cNvPr id="5" name="Text 3"/>
          <p:cNvSpPr/>
          <p:nvPr/>
        </p:nvSpPr>
        <p:spPr>
          <a:xfrm>
            <a:off x="548640" y="1783080"/>
            <a:ext cx="11094415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300" i="1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L'accumulation d'outils est le symptôme ; la délégation est la maladie : l'IA prépare et rédige à la place du vendeur, démuni dès que le client sort du script.</a:t>
            </a:r>
            <a:endParaRPr lang="en-US" sz="1300" dirty="0"/>
          </a:p>
        </p:txBody>
      </p:sp>
      <p:sp>
        <p:nvSpPr>
          <p:cNvPr id="6" name="Shape 4"/>
          <p:cNvSpPr/>
          <p:nvPr/>
        </p:nvSpPr>
        <p:spPr>
          <a:xfrm>
            <a:off x="548640" y="2697480"/>
            <a:ext cx="3515258" cy="3017520"/>
          </a:xfrm>
          <a:prstGeom prst="rect">
            <a:avLst/>
          </a:prstGeom>
          <a:solidFill>
            <a:srgbClr val="F5F6F8"/>
          </a:solidFill>
          <a:ln w="9525">
            <a:solidFill>
              <a:srgbClr val="F5F6F8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548640" y="2697480"/>
            <a:ext cx="64008" cy="301752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8" name="Text 6"/>
          <p:cNvSpPr/>
          <p:nvPr/>
        </p:nvSpPr>
        <p:spPr>
          <a:xfrm>
            <a:off x="804672" y="3108960"/>
            <a:ext cx="3058058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70 %</a:t>
            </a:r>
            <a:endParaRPr lang="en-US" sz="4600" dirty="0"/>
          </a:p>
        </p:txBody>
      </p:sp>
      <p:sp>
        <p:nvSpPr>
          <p:cNvPr id="9" name="Text 7"/>
          <p:cNvSpPr/>
          <p:nvPr/>
        </p:nvSpPr>
        <p:spPr>
          <a:xfrm>
            <a:off x="804672" y="4251960"/>
            <a:ext cx="3003194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2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des vendeurs submergés par la technologie (Gartner 2025) ; 50 % par les plateformes.</a:t>
            </a:r>
            <a:endParaRPr lang="en-US" sz="1200" dirty="0"/>
          </a:p>
        </p:txBody>
      </p:sp>
      <p:sp>
        <p:nvSpPr>
          <p:cNvPr id="10" name="Shape 8"/>
          <p:cNvSpPr/>
          <p:nvPr/>
        </p:nvSpPr>
        <p:spPr>
          <a:xfrm>
            <a:off x="4338218" y="2697480"/>
            <a:ext cx="3515258" cy="3017520"/>
          </a:xfrm>
          <a:prstGeom prst="rect">
            <a:avLst/>
          </a:prstGeom>
          <a:solidFill>
            <a:srgbClr val="F5F6F8"/>
          </a:solidFill>
          <a:ln w="9525">
            <a:solidFill>
              <a:srgbClr val="F5F6F8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4338218" y="2697480"/>
            <a:ext cx="64008" cy="301752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12" name="Text 10"/>
          <p:cNvSpPr/>
          <p:nvPr/>
        </p:nvSpPr>
        <p:spPr>
          <a:xfrm>
            <a:off x="4594250" y="3108960"/>
            <a:ext cx="3058058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28 %</a:t>
            </a:r>
            <a:endParaRPr lang="en-US" sz="4600" dirty="0"/>
          </a:p>
        </p:txBody>
      </p:sp>
      <p:sp>
        <p:nvSpPr>
          <p:cNvPr id="13" name="Text 11"/>
          <p:cNvSpPr/>
          <p:nvPr/>
        </p:nvSpPr>
        <p:spPr>
          <a:xfrm>
            <a:off x="4594250" y="4251960"/>
            <a:ext cx="3003194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2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de la semaine passée à vendre, pour 10 outils en moyenne par équipe (Salesforce, 2023).</a:t>
            </a:r>
            <a:endParaRPr lang="en-US" sz="1200" dirty="0"/>
          </a:p>
        </p:txBody>
      </p:sp>
      <p:sp>
        <p:nvSpPr>
          <p:cNvPr id="14" name="Shape 12"/>
          <p:cNvSpPr/>
          <p:nvPr/>
        </p:nvSpPr>
        <p:spPr>
          <a:xfrm>
            <a:off x="8127797" y="2697480"/>
            <a:ext cx="3515258" cy="3017520"/>
          </a:xfrm>
          <a:prstGeom prst="rect">
            <a:avLst/>
          </a:prstGeom>
          <a:solidFill>
            <a:srgbClr val="F5F6F8"/>
          </a:solidFill>
          <a:ln w="9525">
            <a:solidFill>
              <a:srgbClr val="F5F6F8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8127797" y="2697480"/>
            <a:ext cx="64008" cy="301752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16" name="Text 14"/>
          <p:cNvSpPr/>
          <p:nvPr/>
        </p:nvSpPr>
        <p:spPr>
          <a:xfrm>
            <a:off x="8383829" y="3108960"/>
            <a:ext cx="3058058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80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79,7 %</a:t>
            </a:r>
            <a:endParaRPr lang="en-US" sz="3800" dirty="0"/>
          </a:p>
        </p:txBody>
      </p:sp>
      <p:sp>
        <p:nvSpPr>
          <p:cNvPr id="17" name="Text 15"/>
          <p:cNvSpPr/>
          <p:nvPr/>
        </p:nvSpPr>
        <p:spPr>
          <a:xfrm>
            <a:off x="8383829" y="4251960"/>
            <a:ext cx="3003194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2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d'achats en moins quand le client découvre une machine en face (Luo, 2019).</a:t>
            </a:r>
            <a:endParaRPr lang="en-US" sz="1200" dirty="0"/>
          </a:p>
        </p:txBody>
      </p:sp>
      <p:sp>
        <p:nvSpPr>
          <p:cNvPr id="18" name="Shape 16"/>
          <p:cNvSpPr/>
          <p:nvPr/>
        </p:nvSpPr>
        <p:spPr>
          <a:xfrm>
            <a:off x="548640" y="6437376"/>
            <a:ext cx="11094415" cy="0"/>
          </a:xfrm>
          <a:prstGeom prst="line">
            <a:avLst/>
          </a:prstGeom>
          <a:noFill/>
          <a:ln w="9525">
            <a:solidFill>
              <a:srgbClr val="E2E4E9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548640" y="6492240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L’Art de la Guerre Commerciale  ·  strategiecommerciale.eu</a:t>
            </a:r>
            <a:endParaRPr lang="en-US" sz="800" dirty="0"/>
          </a:p>
        </p:txBody>
      </p:sp>
      <p:sp>
        <p:nvSpPr>
          <p:cNvPr id="20" name="Text 18"/>
          <p:cNvSpPr/>
          <p:nvPr/>
        </p:nvSpPr>
        <p:spPr>
          <a:xfrm>
            <a:off x="10728655" y="6492240"/>
            <a:ext cx="914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04</a:t>
            </a:r>
            <a:endParaRPr lang="en-US" sz="800" dirty="0"/>
          </a:p>
        </p:txBody>
      </p:sp>
      <p:sp>
        <p:nvSpPr>
          <p:cNvPr id="21" name="Text 19"/>
          <p:cNvSpPr/>
          <p:nvPr/>
        </p:nvSpPr>
        <p:spPr>
          <a:xfrm>
            <a:off x="548640" y="6089904"/>
            <a:ext cx="11094415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i="1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Sources : Gartner (2025) ; Salesforce State of Sales (2023) ; Luo et al., Marketing Science (2019) ; Microsoft Research &amp; Carnegie Mellon (2025).</a:t>
            </a:r>
            <a:endParaRPr lang="en-US" sz="8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498348"/>
            <a:ext cx="118872" cy="118872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3" name="Text 1"/>
          <p:cNvSpPr/>
          <p:nvPr/>
        </p:nvSpPr>
        <p:spPr>
          <a:xfrm>
            <a:off x="786384" y="457200"/>
            <a:ext cx="11094415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250" kern="0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II · LE MIROIR STRATÉGIQUE</a:t>
            </a:r>
            <a:endParaRPr lang="en-US" sz="1050" dirty="0"/>
          </a:p>
        </p:txBody>
      </p:sp>
      <p:sp>
        <p:nvSpPr>
          <p:cNvPr id="4" name="Text 2"/>
          <p:cNvSpPr/>
          <p:nvPr/>
        </p:nvSpPr>
        <p:spPr>
          <a:xfrm>
            <a:off x="548640" y="786384"/>
            <a:ext cx="11094415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2000"/>
              </a:lnSpc>
              <a:buNone/>
            </a:pPr>
            <a:r>
              <a:rPr lang="en-US" sz="210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Les forces spéciales s'entraînent à opérer sans leur équipement : apprenez à vendre sans l'arsenal</a:t>
            </a:r>
            <a:endParaRPr lang="en-US" sz="2100" dirty="0"/>
          </a:p>
        </p:txBody>
      </p:sp>
      <p:sp>
        <p:nvSpPr>
          <p:cNvPr id="5" name="Shape 3"/>
          <p:cNvSpPr/>
          <p:nvPr/>
        </p:nvSpPr>
        <p:spPr>
          <a:xfrm>
            <a:off x="548640" y="1874520"/>
            <a:ext cx="5227168" cy="3977640"/>
          </a:xfrm>
          <a:prstGeom prst="rect">
            <a:avLst/>
          </a:prstGeom>
          <a:solidFill>
            <a:srgbClr val="0A0F1A"/>
          </a:solidFill>
          <a:ln w="9525">
            <a:solidFill>
              <a:srgbClr val="0A0F1A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548640" y="1874520"/>
            <a:ext cx="64008" cy="397764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7" name="Shape 5"/>
          <p:cNvSpPr/>
          <p:nvPr/>
        </p:nvSpPr>
        <p:spPr>
          <a:xfrm>
            <a:off x="822960" y="2189988"/>
            <a:ext cx="118872" cy="118872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8" name="Text 6"/>
          <p:cNvSpPr/>
          <p:nvPr/>
        </p:nvSpPr>
        <p:spPr>
          <a:xfrm>
            <a:off x="1060704" y="2148840"/>
            <a:ext cx="11094415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250" kern="0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LE PRÉCÉDENT — L'ENTRAÎNEMENT AU « SANS » DES UNITÉS D'ÉLITE</a:t>
            </a:r>
            <a:endParaRPr lang="en-US" sz="1050" dirty="0"/>
          </a:p>
        </p:txBody>
      </p:sp>
      <p:sp>
        <p:nvSpPr>
          <p:cNvPr id="9" name="Shape 7"/>
          <p:cNvSpPr/>
          <p:nvPr/>
        </p:nvSpPr>
        <p:spPr>
          <a:xfrm>
            <a:off x="822960" y="2825496"/>
            <a:ext cx="109728" cy="109728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10" name="Text 8"/>
          <p:cNvSpPr/>
          <p:nvPr/>
        </p:nvSpPr>
        <p:spPr>
          <a:xfrm>
            <a:off x="1078992" y="2743200"/>
            <a:ext cx="4422496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6000"/>
              </a:lnSpc>
              <a:buNone/>
            </a:pPr>
            <a:r>
              <a:rPr lang="en-US" sz="1150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Chaque opérateur embarque 30 à 50 k€ de matériel : optronique, radios chiffrées, drones, GPS militaire.</a:t>
            </a:r>
            <a:endParaRPr lang="en-US" sz="1150" dirty="0"/>
          </a:p>
        </p:txBody>
      </p:sp>
      <p:sp>
        <p:nvSpPr>
          <p:cNvPr id="11" name="Shape 9"/>
          <p:cNvSpPr/>
          <p:nvPr/>
        </p:nvSpPr>
        <p:spPr>
          <a:xfrm>
            <a:off x="822960" y="3785616"/>
            <a:ext cx="109728" cy="109728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12" name="Text 10"/>
          <p:cNvSpPr/>
          <p:nvPr/>
        </p:nvSpPr>
        <p:spPr>
          <a:xfrm>
            <a:off x="1078992" y="3703320"/>
            <a:ext cx="4422496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6000"/>
              </a:lnSpc>
              <a:buNone/>
            </a:pPr>
            <a:r>
              <a:rPr lang="en-US" sz="1150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La sélection commence pourtant dépouillée : carte et boussole, survie, tir — sans aucune aide électronique.</a:t>
            </a:r>
            <a:endParaRPr lang="en-US" sz="1150" dirty="0"/>
          </a:p>
        </p:txBody>
      </p:sp>
      <p:sp>
        <p:nvSpPr>
          <p:cNvPr id="13" name="Shape 11"/>
          <p:cNvSpPr/>
          <p:nvPr/>
        </p:nvSpPr>
        <p:spPr>
          <a:xfrm>
            <a:off x="822960" y="4745736"/>
            <a:ext cx="109728" cy="109728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14" name="Text 12"/>
          <p:cNvSpPr/>
          <p:nvPr/>
        </p:nvSpPr>
        <p:spPr>
          <a:xfrm>
            <a:off x="1078992" y="4663440"/>
            <a:ext cx="4422496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6000"/>
              </a:lnSpc>
              <a:buNone/>
            </a:pPr>
            <a:r>
              <a:rPr lang="en-US" sz="1150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Loi de l'emmerdement maximal : en Ukraine, le brouillage GPS a renvoyé les unités aux cartes papier.</a:t>
            </a:r>
            <a:endParaRPr lang="en-US" sz="1150" dirty="0"/>
          </a:p>
        </p:txBody>
      </p:sp>
      <p:sp>
        <p:nvSpPr>
          <p:cNvPr id="15" name="Shape 13"/>
          <p:cNvSpPr/>
          <p:nvPr/>
        </p:nvSpPr>
        <p:spPr>
          <a:xfrm>
            <a:off x="6415888" y="1874520"/>
            <a:ext cx="5227168" cy="3977640"/>
          </a:xfrm>
          <a:prstGeom prst="rect">
            <a:avLst/>
          </a:prstGeom>
          <a:solidFill>
            <a:srgbClr val="F2EAD0"/>
          </a:solidFill>
          <a:ln w="9525">
            <a:solidFill>
              <a:srgbClr val="F2EAD0"/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6415888" y="1874520"/>
            <a:ext cx="64008" cy="397764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17" name="Shape 15"/>
          <p:cNvSpPr/>
          <p:nvPr/>
        </p:nvSpPr>
        <p:spPr>
          <a:xfrm>
            <a:off x="6690208" y="2189988"/>
            <a:ext cx="118872" cy="118872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18" name="Text 16"/>
          <p:cNvSpPr/>
          <p:nvPr/>
        </p:nvSpPr>
        <p:spPr>
          <a:xfrm>
            <a:off x="6927952" y="2148840"/>
            <a:ext cx="11094415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250" kern="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LA TRANSPOSITION COMMERCIALE</a:t>
            </a:r>
            <a:endParaRPr lang="en-US" sz="1050" dirty="0"/>
          </a:p>
        </p:txBody>
      </p:sp>
      <p:sp>
        <p:nvSpPr>
          <p:cNvPr id="19" name="Shape 17"/>
          <p:cNvSpPr/>
          <p:nvPr/>
        </p:nvSpPr>
        <p:spPr>
          <a:xfrm>
            <a:off x="6690208" y="2825496"/>
            <a:ext cx="109728" cy="109728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20" name="Text 18"/>
          <p:cNvSpPr/>
          <p:nvPr/>
        </p:nvSpPr>
        <p:spPr>
          <a:xfrm>
            <a:off x="6946240" y="2743200"/>
            <a:ext cx="4422496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6000"/>
              </a:lnSpc>
              <a:buNone/>
            </a:pPr>
            <a:r>
              <a:rPr lang="en-US" sz="115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Client imprévisible = panne d'équipement : seuls les fondamentaux — questionner, écouter, demander.</a:t>
            </a:r>
            <a:endParaRPr lang="en-US" sz="1150" dirty="0"/>
          </a:p>
        </p:txBody>
      </p:sp>
      <p:sp>
        <p:nvSpPr>
          <p:cNvPr id="21" name="Shape 19"/>
          <p:cNvSpPr/>
          <p:nvPr/>
        </p:nvSpPr>
        <p:spPr>
          <a:xfrm>
            <a:off x="6690208" y="3785616"/>
            <a:ext cx="109728" cy="109728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22" name="Text 20"/>
          <p:cNvSpPr/>
          <p:nvPr/>
        </p:nvSpPr>
        <p:spPr>
          <a:xfrm>
            <a:off x="6946240" y="3703320"/>
            <a:ext cx="4422496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6000"/>
              </a:lnSpc>
              <a:buNone/>
            </a:pPr>
            <a:r>
              <a:rPr lang="en-US" sz="115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L'improvisation est une compétence mesurable, associée à une performance de vente supérieure (Banin, 2016).</a:t>
            </a:r>
            <a:endParaRPr lang="en-US" sz="1150" dirty="0"/>
          </a:p>
        </p:txBody>
      </p:sp>
      <p:sp>
        <p:nvSpPr>
          <p:cNvPr id="23" name="Shape 21"/>
          <p:cNvSpPr/>
          <p:nvPr/>
        </p:nvSpPr>
        <p:spPr>
          <a:xfrm>
            <a:off x="6690208" y="4745736"/>
            <a:ext cx="109728" cy="109728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24" name="Text 22"/>
          <p:cNvSpPr/>
          <p:nvPr/>
        </p:nvSpPr>
        <p:spPr>
          <a:xfrm>
            <a:off x="6946240" y="4663440"/>
            <a:ext cx="4422496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6000"/>
              </a:lnSpc>
              <a:buNone/>
            </a:pPr>
            <a:r>
              <a:rPr lang="en-US" sz="115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L'équipement se choisit avec parcimonie : un outil adopté par habitude alourdit la force de vente.</a:t>
            </a:r>
            <a:endParaRPr lang="en-US" sz="1150" dirty="0"/>
          </a:p>
        </p:txBody>
      </p:sp>
      <p:sp>
        <p:nvSpPr>
          <p:cNvPr id="25" name="Shape 23"/>
          <p:cNvSpPr/>
          <p:nvPr/>
        </p:nvSpPr>
        <p:spPr>
          <a:xfrm>
            <a:off x="5757520" y="3525012"/>
            <a:ext cx="676656" cy="676656"/>
          </a:xfrm>
          <a:prstGeom prst="oval">
            <a:avLst/>
          </a:prstGeom>
          <a:solidFill>
            <a:srgbClr val="C9A84C"/>
          </a:solidFill>
          <a:ln w="25400">
            <a:solidFill>
              <a:srgbClr val="FFFFFF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5757520" y="3497580"/>
            <a:ext cx="676656" cy="6766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80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=</a:t>
            </a:r>
            <a:endParaRPr lang="en-US" sz="2800" dirty="0"/>
          </a:p>
        </p:txBody>
      </p:sp>
      <p:sp>
        <p:nvSpPr>
          <p:cNvPr id="27" name="Shape 25"/>
          <p:cNvSpPr/>
          <p:nvPr/>
        </p:nvSpPr>
        <p:spPr>
          <a:xfrm>
            <a:off x="548640" y="6437376"/>
            <a:ext cx="11094415" cy="0"/>
          </a:xfrm>
          <a:prstGeom prst="line">
            <a:avLst/>
          </a:prstGeom>
          <a:noFill/>
          <a:ln w="9525">
            <a:solidFill>
              <a:srgbClr val="E2E4E9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548640" y="6492240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L’Art de la Guerre Commerciale  ·  strategiecommerciale.eu</a:t>
            </a:r>
            <a:endParaRPr lang="en-US" sz="800" dirty="0"/>
          </a:p>
        </p:txBody>
      </p:sp>
      <p:sp>
        <p:nvSpPr>
          <p:cNvPr id="29" name="Text 27"/>
          <p:cNvSpPr/>
          <p:nvPr/>
        </p:nvSpPr>
        <p:spPr>
          <a:xfrm>
            <a:off x="10728655" y="6492240"/>
            <a:ext cx="914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05</a:t>
            </a:r>
            <a:endParaRPr lang="en-US" sz="8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498348"/>
            <a:ext cx="118872" cy="118872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3" name="Text 1"/>
          <p:cNvSpPr/>
          <p:nvPr/>
        </p:nvSpPr>
        <p:spPr>
          <a:xfrm>
            <a:off x="786384" y="457200"/>
            <a:ext cx="11094415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250" kern="0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III · L'ORDRE DE BATAILLE</a:t>
            </a:r>
            <a:endParaRPr lang="en-US" sz="1050" dirty="0"/>
          </a:p>
        </p:txBody>
      </p:sp>
      <p:sp>
        <p:nvSpPr>
          <p:cNvPr id="4" name="Text 2"/>
          <p:cNvSpPr/>
          <p:nvPr/>
        </p:nvSpPr>
        <p:spPr>
          <a:xfrm>
            <a:off x="548640" y="786384"/>
            <a:ext cx="11094415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2000"/>
              </a:lnSpc>
              <a:buNone/>
            </a:pPr>
            <a:r>
              <a:rPr lang="en-US" sz="210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Trois manœuvres : drill sans filet, IA au QG, anti-slop — une force de vente qui tient sans béquille</a:t>
            </a:r>
            <a:endParaRPr lang="en-US" sz="2100" dirty="0"/>
          </a:p>
        </p:txBody>
      </p:sp>
      <p:sp>
        <p:nvSpPr>
          <p:cNvPr id="5" name="Shape 3"/>
          <p:cNvSpPr/>
          <p:nvPr/>
        </p:nvSpPr>
        <p:spPr>
          <a:xfrm>
            <a:off x="548640" y="1874520"/>
            <a:ext cx="3515258" cy="4023360"/>
          </a:xfrm>
          <a:prstGeom prst="rect">
            <a:avLst/>
          </a:prstGeom>
          <a:solidFill>
            <a:srgbClr val="FFFFFF"/>
          </a:solidFill>
          <a:ln w="9525">
            <a:solidFill>
              <a:srgbClr val="E2E4E9"/>
            </a:solidFill>
            <a:prstDash val="solid"/>
          </a:ln>
          <a:effectLst>
            <a:outerShdw sx="100000" sy="100000" kx="0" ky="0" algn="bl" rotWithShape="0" blurRad="88900" dist="38100" dir="8100000">
              <a:srgbClr val="0A0F1A">
                <a:alpha val="10000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548640" y="1874520"/>
            <a:ext cx="64008" cy="402336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7" name="Text 5"/>
          <p:cNvSpPr/>
          <p:nvPr/>
        </p:nvSpPr>
        <p:spPr>
          <a:xfrm>
            <a:off x="786384" y="2075688"/>
            <a:ext cx="3058058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01</a:t>
            </a:r>
            <a:endParaRPr lang="en-US" sz="3400" dirty="0"/>
          </a:p>
        </p:txBody>
      </p:sp>
      <p:sp>
        <p:nvSpPr>
          <p:cNvPr id="8" name="Text 6"/>
          <p:cNvSpPr/>
          <p:nvPr/>
        </p:nvSpPr>
        <p:spPr>
          <a:xfrm>
            <a:off x="804672" y="2834640"/>
            <a:ext cx="3003194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2000"/>
              </a:lnSpc>
              <a:buNone/>
            </a:pPr>
            <a:r>
              <a:rPr lang="en-US" sz="140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Le drill hebdomadaire sans filet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804672" y="3840480"/>
            <a:ext cx="3003194" cy="1325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00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La Manœuvre
</a:t>
            </a:r>
            <a:pPr indent="0" marL="0">
              <a:lnSpc>
                <a:spcPct val="108000"/>
              </a:lnSpc>
              <a:buNone/>
            </a:pPr>
            <a:r>
              <a:rPr lang="en-US" sz="11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30 min par semaine sur un cas réel, sans outil ni IA : objections de vrais deals perdus, client joué par un collègue, revue à froid en équipe.</a:t>
            </a:r>
            <a:endParaRPr lang="en-US" sz="1000" dirty="0"/>
          </a:p>
        </p:txBody>
      </p:sp>
      <p:sp>
        <p:nvSpPr>
          <p:cNvPr id="10" name="Shape 8"/>
          <p:cNvSpPr/>
          <p:nvPr/>
        </p:nvSpPr>
        <p:spPr>
          <a:xfrm>
            <a:off x="804672" y="5120640"/>
            <a:ext cx="3003194" cy="0"/>
          </a:xfrm>
          <a:prstGeom prst="line">
            <a:avLst/>
          </a:prstGeom>
          <a:noFill/>
          <a:ln w="6350">
            <a:solidFill>
              <a:srgbClr val="E2E4E9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04672" y="5184648"/>
            <a:ext cx="3003194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00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Outils  </a:t>
            </a:r>
            <a:pPr indent="0" marL="0">
              <a:lnSpc>
                <a:spcPct val="105000"/>
              </a:lnSpc>
              <a:buNone/>
            </a:pPr>
            <a:r>
              <a:rPr lang="en-US" sz="10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Gong, Mindtickle, Hyperbound, Highspot</a:t>
            </a:r>
            <a:endParaRPr lang="en-US" sz="1000" dirty="0"/>
          </a:p>
        </p:txBody>
      </p:sp>
      <p:sp>
        <p:nvSpPr>
          <p:cNvPr id="12" name="Shape 10"/>
          <p:cNvSpPr/>
          <p:nvPr/>
        </p:nvSpPr>
        <p:spPr>
          <a:xfrm>
            <a:off x="4338218" y="1874520"/>
            <a:ext cx="3515258" cy="4023360"/>
          </a:xfrm>
          <a:prstGeom prst="rect">
            <a:avLst/>
          </a:prstGeom>
          <a:solidFill>
            <a:srgbClr val="FFFFFF"/>
          </a:solidFill>
          <a:ln w="9525">
            <a:solidFill>
              <a:srgbClr val="E2E4E9"/>
            </a:solidFill>
            <a:prstDash val="solid"/>
          </a:ln>
          <a:effectLst>
            <a:outerShdw sx="100000" sy="100000" kx="0" ky="0" algn="bl" rotWithShape="0" blurRad="88900" dist="38100" dir="8100000">
              <a:srgbClr val="0A0F1A">
                <a:alpha val="10000"/>
              </a:srgbClr>
            </a:outerShdw>
          </a:effectLst>
        </p:spPr>
      </p:sp>
      <p:sp>
        <p:nvSpPr>
          <p:cNvPr id="13" name="Shape 11"/>
          <p:cNvSpPr/>
          <p:nvPr/>
        </p:nvSpPr>
        <p:spPr>
          <a:xfrm>
            <a:off x="4338218" y="1874520"/>
            <a:ext cx="64008" cy="402336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14" name="Text 12"/>
          <p:cNvSpPr/>
          <p:nvPr/>
        </p:nvSpPr>
        <p:spPr>
          <a:xfrm>
            <a:off x="4575962" y="2075688"/>
            <a:ext cx="3058058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02</a:t>
            </a:r>
            <a:endParaRPr lang="en-US" sz="3400" dirty="0"/>
          </a:p>
        </p:txBody>
      </p:sp>
      <p:sp>
        <p:nvSpPr>
          <p:cNvPr id="15" name="Text 13"/>
          <p:cNvSpPr/>
          <p:nvPr/>
        </p:nvSpPr>
        <p:spPr>
          <a:xfrm>
            <a:off x="4594250" y="2834640"/>
            <a:ext cx="3003194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2000"/>
              </a:lnSpc>
              <a:buNone/>
            </a:pPr>
            <a:r>
              <a:rPr lang="en-US" sz="140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Le copilote IA au QG, pas dans la tranchée</a:t>
            </a:r>
            <a:endParaRPr lang="en-US" sz="1400" dirty="0"/>
          </a:p>
        </p:txBody>
      </p:sp>
      <p:sp>
        <p:nvSpPr>
          <p:cNvPr id="16" name="Text 14"/>
          <p:cNvSpPr/>
          <p:nvPr/>
        </p:nvSpPr>
        <p:spPr>
          <a:xfrm>
            <a:off x="4594250" y="3840480"/>
            <a:ext cx="3003194" cy="1325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00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La Manœuvre
</a:t>
            </a:r>
            <a:pPr indent="0" marL="0">
              <a:lnSpc>
                <a:spcPct val="108000"/>
              </a:lnSpc>
              <a:buNone/>
            </a:pPr>
            <a:r>
              <a:rPr lang="en-US" sz="11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L'IA prépare avant, le commercial exécute seul, l'IA traite après. Automation bias : fermez les onglets pendant l'appel, un écran pour le client.</a:t>
            </a:r>
            <a:endParaRPr lang="en-US" sz="1000" dirty="0"/>
          </a:p>
        </p:txBody>
      </p:sp>
      <p:sp>
        <p:nvSpPr>
          <p:cNvPr id="17" name="Shape 15"/>
          <p:cNvSpPr/>
          <p:nvPr/>
        </p:nvSpPr>
        <p:spPr>
          <a:xfrm>
            <a:off x="4594250" y="5120640"/>
            <a:ext cx="3003194" cy="0"/>
          </a:xfrm>
          <a:prstGeom prst="line">
            <a:avLst/>
          </a:prstGeom>
          <a:noFill/>
          <a:ln w="6350">
            <a:solidFill>
              <a:srgbClr val="E2E4E9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4594250" y="5184648"/>
            <a:ext cx="3003194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00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Outils  </a:t>
            </a:r>
            <a:pPr indent="0" marL="0">
              <a:lnSpc>
                <a:spcPct val="105000"/>
              </a:lnSpc>
              <a:buNone/>
            </a:pPr>
            <a:r>
              <a:rPr lang="en-US" sz="10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CRM, transcription, Parasuraman &amp; Manzey</a:t>
            </a:r>
            <a:endParaRPr lang="en-US" sz="1000" dirty="0"/>
          </a:p>
        </p:txBody>
      </p:sp>
      <p:sp>
        <p:nvSpPr>
          <p:cNvPr id="19" name="Shape 17"/>
          <p:cNvSpPr/>
          <p:nvPr/>
        </p:nvSpPr>
        <p:spPr>
          <a:xfrm>
            <a:off x="8127797" y="1874520"/>
            <a:ext cx="3515258" cy="4023360"/>
          </a:xfrm>
          <a:prstGeom prst="rect">
            <a:avLst/>
          </a:prstGeom>
          <a:solidFill>
            <a:srgbClr val="FFFFFF"/>
          </a:solidFill>
          <a:ln w="9525">
            <a:solidFill>
              <a:srgbClr val="E2E4E9"/>
            </a:solidFill>
            <a:prstDash val="solid"/>
          </a:ln>
          <a:effectLst>
            <a:outerShdw sx="100000" sy="100000" kx="0" ky="0" algn="bl" rotWithShape="0" blurRad="88900" dist="38100" dir="8100000">
              <a:srgbClr val="0A0F1A">
                <a:alpha val="10000"/>
              </a:srgbClr>
            </a:outerShdw>
          </a:effectLst>
        </p:spPr>
      </p:sp>
      <p:sp>
        <p:nvSpPr>
          <p:cNvPr id="20" name="Shape 18"/>
          <p:cNvSpPr/>
          <p:nvPr/>
        </p:nvSpPr>
        <p:spPr>
          <a:xfrm>
            <a:off x="8127797" y="1874520"/>
            <a:ext cx="64008" cy="402336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21" name="Text 19"/>
          <p:cNvSpPr/>
          <p:nvPr/>
        </p:nvSpPr>
        <p:spPr>
          <a:xfrm>
            <a:off x="8365541" y="2075688"/>
            <a:ext cx="3058058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03</a:t>
            </a:r>
            <a:endParaRPr lang="en-US" sz="3400" dirty="0"/>
          </a:p>
        </p:txBody>
      </p:sp>
      <p:sp>
        <p:nvSpPr>
          <p:cNvPr id="22" name="Text 20"/>
          <p:cNvSpPr/>
          <p:nvPr/>
        </p:nvSpPr>
        <p:spPr>
          <a:xfrm>
            <a:off x="8383829" y="2834640"/>
            <a:ext cx="3003194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2000"/>
              </a:lnSpc>
              <a:buNone/>
            </a:pPr>
            <a:r>
              <a:rPr lang="en-US" sz="140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Parler humain : l'anti-slop comme discipline</a:t>
            </a:r>
            <a:endParaRPr lang="en-US" sz="1400" dirty="0"/>
          </a:p>
        </p:txBody>
      </p:sp>
      <p:sp>
        <p:nvSpPr>
          <p:cNvPr id="23" name="Text 21"/>
          <p:cNvSpPr/>
          <p:nvPr/>
        </p:nvSpPr>
        <p:spPr>
          <a:xfrm>
            <a:off x="8383829" y="3840480"/>
            <a:ext cx="3003194" cy="1325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00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La Manœuvre
</a:t>
            </a:r>
            <a:pPr indent="0" marL="0">
              <a:lnSpc>
                <a:spcPct val="108000"/>
              </a:lnSpc>
              <a:buNone/>
            </a:pPr>
            <a:r>
              <a:rPr lang="en-US" sz="11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Règle des trois passages sur toute sortie IA : vérifier les faits, mettre la voix, lire à voix haute — le client perçoit le slop.</a:t>
            </a:r>
            <a:endParaRPr lang="en-US" sz="1000" dirty="0"/>
          </a:p>
        </p:txBody>
      </p:sp>
      <p:sp>
        <p:nvSpPr>
          <p:cNvPr id="24" name="Shape 22"/>
          <p:cNvSpPr/>
          <p:nvPr/>
        </p:nvSpPr>
        <p:spPr>
          <a:xfrm>
            <a:off x="8383829" y="5120640"/>
            <a:ext cx="3003194" cy="0"/>
          </a:xfrm>
          <a:prstGeom prst="line">
            <a:avLst/>
          </a:prstGeom>
          <a:noFill/>
          <a:ln w="6350">
            <a:solidFill>
              <a:srgbClr val="E2E4E9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8383829" y="5184648"/>
            <a:ext cx="3003194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00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Outils  </a:t>
            </a:r>
            <a:pPr indent="0" marL="0">
              <a:lnSpc>
                <a:spcPct val="105000"/>
              </a:lnSpc>
              <a:buNone/>
            </a:pPr>
            <a:r>
              <a:rPr lang="en-US" sz="10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Génération IA + relecture à voix haute</a:t>
            </a:r>
            <a:endParaRPr lang="en-US" sz="1000" dirty="0"/>
          </a:p>
        </p:txBody>
      </p:sp>
      <p:sp>
        <p:nvSpPr>
          <p:cNvPr id="26" name="Shape 24"/>
          <p:cNvSpPr/>
          <p:nvPr/>
        </p:nvSpPr>
        <p:spPr>
          <a:xfrm>
            <a:off x="548640" y="6437376"/>
            <a:ext cx="11094415" cy="0"/>
          </a:xfrm>
          <a:prstGeom prst="line">
            <a:avLst/>
          </a:prstGeom>
          <a:noFill/>
          <a:ln w="9525">
            <a:solidFill>
              <a:srgbClr val="E2E4E9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548640" y="6492240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L’Art de la Guerre Commerciale  ·  strategiecommerciale.eu</a:t>
            </a:r>
            <a:endParaRPr lang="en-US" sz="800" dirty="0"/>
          </a:p>
        </p:txBody>
      </p:sp>
      <p:sp>
        <p:nvSpPr>
          <p:cNvPr id="28" name="Text 26"/>
          <p:cNvSpPr/>
          <p:nvPr/>
        </p:nvSpPr>
        <p:spPr>
          <a:xfrm>
            <a:off x="10728655" y="6492240"/>
            <a:ext cx="914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06</a:t>
            </a:r>
            <a:endParaRPr lang="en-US" sz="8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498348"/>
            <a:ext cx="118872" cy="118872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3" name="Text 1"/>
          <p:cNvSpPr/>
          <p:nvPr/>
        </p:nvSpPr>
        <p:spPr>
          <a:xfrm>
            <a:off x="786384" y="457200"/>
            <a:ext cx="11094415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250" kern="0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FEUILLE DE ROUTE</a:t>
            </a:r>
            <a:endParaRPr lang="en-US" sz="1050" dirty="0"/>
          </a:p>
        </p:txBody>
      </p:sp>
      <p:sp>
        <p:nvSpPr>
          <p:cNvPr id="4" name="Text 2"/>
          <p:cNvSpPr/>
          <p:nvPr/>
        </p:nvSpPr>
        <p:spPr>
          <a:xfrm>
            <a:off x="548640" y="786384"/>
            <a:ext cx="11094415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2000"/>
              </a:lnSpc>
              <a:buNone/>
            </a:pPr>
            <a:r>
              <a:rPr lang="en-US" sz="210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90 jours pour une force de vente qui opère sans son filet : drill, frontière IA, discipline</a:t>
            </a:r>
            <a:endParaRPr lang="en-US" sz="2100" dirty="0"/>
          </a:p>
        </p:txBody>
      </p:sp>
      <p:sp>
        <p:nvSpPr>
          <p:cNvPr id="5" name="Shape 3"/>
          <p:cNvSpPr/>
          <p:nvPr/>
        </p:nvSpPr>
        <p:spPr>
          <a:xfrm>
            <a:off x="548640" y="2011680"/>
            <a:ext cx="3393338" cy="3749040"/>
          </a:xfrm>
          <a:prstGeom prst="rect">
            <a:avLst/>
          </a:prstGeom>
          <a:solidFill>
            <a:srgbClr val="F5F6F8"/>
          </a:solidFill>
          <a:ln w="9525">
            <a:solidFill>
              <a:srgbClr val="F5F6F8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548640" y="2011680"/>
            <a:ext cx="64008" cy="374904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7" name="Shape 5"/>
          <p:cNvSpPr/>
          <p:nvPr/>
        </p:nvSpPr>
        <p:spPr>
          <a:xfrm>
            <a:off x="804672" y="2267712"/>
            <a:ext cx="2881274" cy="310896"/>
          </a:xfrm>
          <a:prstGeom prst="roundRect">
            <a:avLst>
              <a:gd name="adj" fmla="val 50000"/>
            </a:avLst>
          </a:prstGeom>
          <a:solidFill>
            <a:srgbClr val="C9A84C"/>
          </a:solidFill>
          <a:ln/>
        </p:spPr>
      </p:sp>
      <p:sp>
        <p:nvSpPr>
          <p:cNvPr id="8" name="Text 6"/>
          <p:cNvSpPr/>
          <p:nvPr/>
        </p:nvSpPr>
        <p:spPr>
          <a:xfrm>
            <a:off x="804672" y="2267712"/>
            <a:ext cx="2881274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b="1" spc="150" kern="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0-30 JOURS</a:t>
            </a:r>
            <a:endParaRPr lang="en-US" sz="950" dirty="0"/>
          </a:p>
        </p:txBody>
      </p:sp>
      <p:sp>
        <p:nvSpPr>
          <p:cNvPr id="9" name="Shape 7"/>
          <p:cNvSpPr/>
          <p:nvPr/>
        </p:nvSpPr>
        <p:spPr>
          <a:xfrm>
            <a:off x="804672" y="2852928"/>
            <a:ext cx="100584" cy="100584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10" name="Text 8"/>
          <p:cNvSpPr/>
          <p:nvPr/>
        </p:nvSpPr>
        <p:spPr>
          <a:xfrm>
            <a:off x="1005840" y="2788920"/>
            <a:ext cx="2680106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6000"/>
              </a:lnSpc>
              <a:buNone/>
            </a:pPr>
            <a:r>
              <a:rPr lang="en-US" sz="110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Instaurer le créneau hebdomadaire de drill sans outil (30 min)</a:t>
            </a:r>
            <a:endParaRPr lang="en-US" sz="1100" dirty="0"/>
          </a:p>
        </p:txBody>
      </p:sp>
      <p:sp>
        <p:nvSpPr>
          <p:cNvPr id="11" name="Shape 9"/>
          <p:cNvSpPr/>
          <p:nvPr/>
        </p:nvSpPr>
        <p:spPr>
          <a:xfrm>
            <a:off x="804672" y="3694176"/>
            <a:ext cx="100584" cy="100584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12" name="Text 10"/>
          <p:cNvSpPr/>
          <p:nvPr/>
        </p:nvSpPr>
        <p:spPr>
          <a:xfrm>
            <a:off x="1005840" y="3630168"/>
            <a:ext cx="2680106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6000"/>
              </a:lnSpc>
              <a:buNone/>
            </a:pPr>
            <a:r>
              <a:rPr lang="en-US" sz="110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Sélectionner les cas réels et le rôle du client provocateur</a:t>
            </a:r>
            <a:endParaRPr lang="en-US" sz="1100" dirty="0"/>
          </a:p>
        </p:txBody>
      </p:sp>
      <p:sp>
        <p:nvSpPr>
          <p:cNvPr id="13" name="Shape 11"/>
          <p:cNvSpPr/>
          <p:nvPr/>
        </p:nvSpPr>
        <p:spPr>
          <a:xfrm>
            <a:off x="804672" y="4800600"/>
            <a:ext cx="2881274" cy="0"/>
          </a:xfrm>
          <a:prstGeom prst="line">
            <a:avLst/>
          </a:prstGeom>
          <a:noFill/>
          <a:ln w="6350">
            <a:solidFill>
              <a:srgbClr val="E2E4E9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04672" y="4892040"/>
            <a:ext cx="2881274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Pilote  </a:t>
            </a:r>
            <a:pPr indent="0" marL="0">
              <a:buNone/>
            </a:pPr>
            <a:r>
              <a:rPr lang="en-US" sz="10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Sales manager</a:t>
            </a:r>
            <a:endParaRPr lang="en-US" sz="1000" dirty="0"/>
          </a:p>
        </p:txBody>
      </p:sp>
      <p:sp>
        <p:nvSpPr>
          <p:cNvPr id="15" name="Text 13"/>
          <p:cNvSpPr/>
          <p:nvPr/>
        </p:nvSpPr>
        <p:spPr>
          <a:xfrm>
            <a:off x="804672" y="5257800"/>
            <a:ext cx="2881274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KPI  </a:t>
            </a:r>
            <a:pPr indent="0" marL="0">
              <a:buNone/>
            </a:pPr>
            <a:r>
              <a:rPr lang="en-US" sz="10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Drill tenu 4 semaines sur 4</a:t>
            </a:r>
            <a:endParaRPr lang="en-US" sz="1000" dirty="0"/>
          </a:p>
        </p:txBody>
      </p:sp>
      <p:sp>
        <p:nvSpPr>
          <p:cNvPr id="16" name="Text 14"/>
          <p:cNvSpPr/>
          <p:nvPr/>
        </p:nvSpPr>
        <p:spPr>
          <a:xfrm>
            <a:off x="3996842" y="3520440"/>
            <a:ext cx="36576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›</a:t>
            </a:r>
            <a:endParaRPr lang="en-US" sz="3000" dirty="0"/>
          </a:p>
        </p:txBody>
      </p:sp>
      <p:sp>
        <p:nvSpPr>
          <p:cNvPr id="17" name="Shape 15"/>
          <p:cNvSpPr/>
          <p:nvPr/>
        </p:nvSpPr>
        <p:spPr>
          <a:xfrm>
            <a:off x="4399178" y="2011680"/>
            <a:ext cx="3393338" cy="3749040"/>
          </a:xfrm>
          <a:prstGeom prst="rect">
            <a:avLst/>
          </a:prstGeom>
          <a:solidFill>
            <a:srgbClr val="F5F6F8"/>
          </a:solidFill>
          <a:ln w="9525">
            <a:solidFill>
              <a:srgbClr val="F5F6F8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4399178" y="2011680"/>
            <a:ext cx="64008" cy="374904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19" name="Shape 17"/>
          <p:cNvSpPr/>
          <p:nvPr/>
        </p:nvSpPr>
        <p:spPr>
          <a:xfrm>
            <a:off x="4655210" y="2267712"/>
            <a:ext cx="2881274" cy="310896"/>
          </a:xfrm>
          <a:prstGeom prst="roundRect">
            <a:avLst>
              <a:gd name="adj" fmla="val 50000"/>
            </a:avLst>
          </a:prstGeom>
          <a:solidFill>
            <a:srgbClr val="C9A84C"/>
          </a:solidFill>
          <a:ln/>
        </p:spPr>
      </p:sp>
      <p:sp>
        <p:nvSpPr>
          <p:cNvPr id="20" name="Text 18"/>
          <p:cNvSpPr/>
          <p:nvPr/>
        </p:nvSpPr>
        <p:spPr>
          <a:xfrm>
            <a:off x="4655210" y="2267712"/>
            <a:ext cx="2881274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b="1" spc="150" kern="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30-60 JOURS</a:t>
            </a:r>
            <a:endParaRPr lang="en-US" sz="950" dirty="0"/>
          </a:p>
        </p:txBody>
      </p:sp>
      <p:sp>
        <p:nvSpPr>
          <p:cNvPr id="21" name="Shape 19"/>
          <p:cNvSpPr/>
          <p:nvPr/>
        </p:nvSpPr>
        <p:spPr>
          <a:xfrm>
            <a:off x="4655210" y="2852928"/>
            <a:ext cx="100584" cy="100584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22" name="Text 20"/>
          <p:cNvSpPr/>
          <p:nvPr/>
        </p:nvSpPr>
        <p:spPr>
          <a:xfrm>
            <a:off x="4856378" y="2788920"/>
            <a:ext cx="2680106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6000"/>
              </a:lnSpc>
              <a:buNone/>
            </a:pPr>
            <a:r>
              <a:rPr lang="en-US" sz="110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Fixer la frontière IA : avant (prépa) et après (suivi), jamais pendant</a:t>
            </a:r>
            <a:endParaRPr lang="en-US" sz="1100" dirty="0"/>
          </a:p>
        </p:txBody>
      </p:sp>
      <p:sp>
        <p:nvSpPr>
          <p:cNvPr id="23" name="Shape 21"/>
          <p:cNvSpPr/>
          <p:nvPr/>
        </p:nvSpPr>
        <p:spPr>
          <a:xfrm>
            <a:off x="4655210" y="3694176"/>
            <a:ext cx="100584" cy="100584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24" name="Text 22"/>
          <p:cNvSpPr/>
          <p:nvPr/>
        </p:nvSpPr>
        <p:spPr>
          <a:xfrm>
            <a:off x="4856378" y="3630168"/>
            <a:ext cx="2680106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6000"/>
              </a:lnSpc>
              <a:buNone/>
            </a:pPr>
            <a:r>
              <a:rPr lang="en-US" sz="110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Adopter la règle « un écran client, un cahier » en meeting</a:t>
            </a:r>
            <a:endParaRPr lang="en-US" sz="1100" dirty="0"/>
          </a:p>
        </p:txBody>
      </p:sp>
      <p:sp>
        <p:nvSpPr>
          <p:cNvPr id="25" name="Shape 23"/>
          <p:cNvSpPr/>
          <p:nvPr/>
        </p:nvSpPr>
        <p:spPr>
          <a:xfrm>
            <a:off x="4655210" y="4800600"/>
            <a:ext cx="2881274" cy="0"/>
          </a:xfrm>
          <a:prstGeom prst="line">
            <a:avLst/>
          </a:prstGeom>
          <a:noFill/>
          <a:ln w="6350">
            <a:solidFill>
              <a:srgbClr val="E2E4E9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4655210" y="4892040"/>
            <a:ext cx="2881274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Pilote  </a:t>
            </a:r>
            <a:pPr indent="0" marL="0">
              <a:buNone/>
            </a:pPr>
            <a:r>
              <a:rPr lang="en-US" sz="10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Sales Ops / RevOps</a:t>
            </a:r>
            <a:endParaRPr lang="en-US" sz="1000" dirty="0"/>
          </a:p>
        </p:txBody>
      </p:sp>
      <p:sp>
        <p:nvSpPr>
          <p:cNvPr id="27" name="Text 25"/>
          <p:cNvSpPr/>
          <p:nvPr/>
        </p:nvSpPr>
        <p:spPr>
          <a:xfrm>
            <a:off x="4655210" y="5257800"/>
            <a:ext cx="2881274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KPI  </a:t>
            </a:r>
            <a:pPr indent="0" marL="0">
              <a:buNone/>
            </a:pPr>
            <a:r>
              <a:rPr lang="en-US" sz="10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0 outil ouvert pendant l'appel</a:t>
            </a:r>
            <a:endParaRPr lang="en-US" sz="1000" dirty="0"/>
          </a:p>
        </p:txBody>
      </p:sp>
      <p:sp>
        <p:nvSpPr>
          <p:cNvPr id="28" name="Text 26"/>
          <p:cNvSpPr/>
          <p:nvPr/>
        </p:nvSpPr>
        <p:spPr>
          <a:xfrm>
            <a:off x="7847381" y="3520440"/>
            <a:ext cx="36576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›</a:t>
            </a:r>
            <a:endParaRPr lang="en-US" sz="3000" dirty="0"/>
          </a:p>
        </p:txBody>
      </p:sp>
      <p:sp>
        <p:nvSpPr>
          <p:cNvPr id="29" name="Shape 27"/>
          <p:cNvSpPr/>
          <p:nvPr/>
        </p:nvSpPr>
        <p:spPr>
          <a:xfrm>
            <a:off x="8249717" y="2011680"/>
            <a:ext cx="3393338" cy="3749040"/>
          </a:xfrm>
          <a:prstGeom prst="rect">
            <a:avLst/>
          </a:prstGeom>
          <a:solidFill>
            <a:srgbClr val="F5F6F8"/>
          </a:solidFill>
          <a:ln w="9525">
            <a:solidFill>
              <a:srgbClr val="F5F6F8"/>
            </a:solidFill>
            <a:prstDash val="solid"/>
          </a:ln>
        </p:spPr>
      </p:sp>
      <p:sp>
        <p:nvSpPr>
          <p:cNvPr id="30" name="Shape 28"/>
          <p:cNvSpPr/>
          <p:nvPr/>
        </p:nvSpPr>
        <p:spPr>
          <a:xfrm>
            <a:off x="8249717" y="2011680"/>
            <a:ext cx="64008" cy="374904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31" name="Shape 29"/>
          <p:cNvSpPr/>
          <p:nvPr/>
        </p:nvSpPr>
        <p:spPr>
          <a:xfrm>
            <a:off x="8505749" y="2267712"/>
            <a:ext cx="2881274" cy="310896"/>
          </a:xfrm>
          <a:prstGeom prst="roundRect">
            <a:avLst>
              <a:gd name="adj" fmla="val 50000"/>
            </a:avLst>
          </a:prstGeom>
          <a:solidFill>
            <a:srgbClr val="C9A84C"/>
          </a:solidFill>
          <a:ln/>
        </p:spPr>
      </p:sp>
      <p:sp>
        <p:nvSpPr>
          <p:cNvPr id="32" name="Text 30"/>
          <p:cNvSpPr/>
          <p:nvPr/>
        </p:nvSpPr>
        <p:spPr>
          <a:xfrm>
            <a:off x="8505749" y="2267712"/>
            <a:ext cx="2881274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b="1" spc="150" kern="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60-90 JOURS</a:t>
            </a:r>
            <a:endParaRPr lang="en-US" sz="950" dirty="0"/>
          </a:p>
        </p:txBody>
      </p:sp>
      <p:sp>
        <p:nvSpPr>
          <p:cNvPr id="33" name="Shape 31"/>
          <p:cNvSpPr/>
          <p:nvPr/>
        </p:nvSpPr>
        <p:spPr>
          <a:xfrm>
            <a:off x="8505749" y="2852928"/>
            <a:ext cx="100584" cy="100584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34" name="Text 32"/>
          <p:cNvSpPr/>
          <p:nvPr/>
        </p:nvSpPr>
        <p:spPr>
          <a:xfrm>
            <a:off x="8706917" y="2788920"/>
            <a:ext cx="2680106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6000"/>
              </a:lnSpc>
              <a:buNone/>
            </a:pPr>
            <a:r>
              <a:rPr lang="en-US" sz="110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Déployer la règle des trois passages sur tous les contenus IA</a:t>
            </a:r>
            <a:endParaRPr lang="en-US" sz="1100" dirty="0"/>
          </a:p>
        </p:txBody>
      </p:sp>
      <p:sp>
        <p:nvSpPr>
          <p:cNvPr id="35" name="Shape 33"/>
          <p:cNvSpPr/>
          <p:nvPr/>
        </p:nvSpPr>
        <p:spPr>
          <a:xfrm>
            <a:off x="8505749" y="3694176"/>
            <a:ext cx="100584" cy="100584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36" name="Text 34"/>
          <p:cNvSpPr/>
          <p:nvPr/>
        </p:nvSpPr>
        <p:spPr>
          <a:xfrm>
            <a:off x="8706917" y="3630168"/>
            <a:ext cx="2680106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6000"/>
              </a:lnSpc>
              <a:buNone/>
            </a:pPr>
            <a:r>
              <a:rPr lang="en-US" sz="110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Auditer l'outillage : un outil = une mission, supprimer le reste</a:t>
            </a:r>
            <a:endParaRPr lang="en-US" sz="1100" dirty="0"/>
          </a:p>
        </p:txBody>
      </p:sp>
      <p:sp>
        <p:nvSpPr>
          <p:cNvPr id="37" name="Shape 35"/>
          <p:cNvSpPr/>
          <p:nvPr/>
        </p:nvSpPr>
        <p:spPr>
          <a:xfrm>
            <a:off x="8505749" y="4800600"/>
            <a:ext cx="2881274" cy="0"/>
          </a:xfrm>
          <a:prstGeom prst="line">
            <a:avLst/>
          </a:prstGeom>
          <a:noFill/>
          <a:ln w="6350">
            <a:solidFill>
              <a:srgbClr val="E2E4E9"/>
            </a:solidFill>
            <a:prstDash val="solid"/>
          </a:ln>
        </p:spPr>
      </p:sp>
      <p:sp>
        <p:nvSpPr>
          <p:cNvPr id="38" name="Text 36"/>
          <p:cNvSpPr/>
          <p:nvPr/>
        </p:nvSpPr>
        <p:spPr>
          <a:xfrm>
            <a:off x="8505749" y="4892040"/>
            <a:ext cx="2881274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Pilote  </a:t>
            </a:r>
            <a:pPr indent="0" marL="0">
              <a:buNone/>
            </a:pPr>
            <a:r>
              <a:rPr lang="en-US" sz="10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Sales management</a:t>
            </a:r>
            <a:endParaRPr lang="en-US" sz="1000" dirty="0"/>
          </a:p>
        </p:txBody>
      </p:sp>
      <p:sp>
        <p:nvSpPr>
          <p:cNvPr id="39" name="Text 37"/>
          <p:cNvSpPr/>
          <p:nvPr/>
        </p:nvSpPr>
        <p:spPr>
          <a:xfrm>
            <a:off x="8505749" y="5257800"/>
            <a:ext cx="2881274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KPI  </a:t>
            </a:r>
            <a:pPr indent="0" marL="0">
              <a:buNone/>
            </a:pPr>
            <a:r>
              <a:rPr lang="en-US" sz="10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Contenus « signés humain »</a:t>
            </a:r>
            <a:endParaRPr lang="en-US" sz="1000" dirty="0"/>
          </a:p>
        </p:txBody>
      </p:sp>
      <p:sp>
        <p:nvSpPr>
          <p:cNvPr id="40" name="Shape 38"/>
          <p:cNvSpPr/>
          <p:nvPr/>
        </p:nvSpPr>
        <p:spPr>
          <a:xfrm>
            <a:off x="548640" y="6437376"/>
            <a:ext cx="11094415" cy="0"/>
          </a:xfrm>
          <a:prstGeom prst="line">
            <a:avLst/>
          </a:prstGeom>
          <a:noFill/>
          <a:ln w="9525">
            <a:solidFill>
              <a:srgbClr val="E2E4E9"/>
            </a:solidFill>
            <a:prstDash val="solid"/>
          </a:ln>
        </p:spPr>
      </p:sp>
      <p:sp>
        <p:nvSpPr>
          <p:cNvPr id="41" name="Text 39"/>
          <p:cNvSpPr/>
          <p:nvPr/>
        </p:nvSpPr>
        <p:spPr>
          <a:xfrm>
            <a:off x="548640" y="6492240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L’Art de la Guerre Commerciale  ·  strategiecommerciale.eu</a:t>
            </a:r>
            <a:endParaRPr lang="en-US" sz="800" dirty="0"/>
          </a:p>
        </p:txBody>
      </p:sp>
      <p:sp>
        <p:nvSpPr>
          <p:cNvPr id="42" name="Text 40"/>
          <p:cNvSpPr/>
          <p:nvPr/>
        </p:nvSpPr>
        <p:spPr>
          <a:xfrm>
            <a:off x="10728655" y="6492240"/>
            <a:ext cx="914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07</a:t>
            </a:r>
            <a:endParaRPr lang="en-US" sz="8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A0F1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 rot="2700000">
            <a:off x="9966960" y="4023360"/>
            <a:ext cx="2011680" cy="2011680"/>
          </a:xfrm>
          <a:prstGeom prst="rect">
            <a:avLst/>
          </a:prstGeom>
          <a:solidFill>
            <a:srgbClr val="0A0F1A"/>
          </a:solidFill>
          <a:ln w="12700">
            <a:solidFill>
              <a:srgbClr val="C9A84C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548640" y="681228"/>
            <a:ext cx="118872" cy="118872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4" name="Text 2"/>
          <p:cNvSpPr/>
          <p:nvPr/>
        </p:nvSpPr>
        <p:spPr>
          <a:xfrm>
            <a:off x="786384" y="640080"/>
            <a:ext cx="11094415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250" kern="0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LE MOT DE LA FIN</a:t>
            </a:r>
            <a:endParaRPr lang="en-US" sz="1050" dirty="0"/>
          </a:p>
        </p:txBody>
      </p:sp>
      <p:sp>
        <p:nvSpPr>
          <p:cNvPr id="5" name="Shape 3"/>
          <p:cNvSpPr/>
          <p:nvPr/>
        </p:nvSpPr>
        <p:spPr>
          <a:xfrm>
            <a:off x="548640" y="1371600"/>
            <a:ext cx="64008" cy="329184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6" name="Text 4"/>
          <p:cNvSpPr/>
          <p:nvPr/>
        </p:nvSpPr>
        <p:spPr>
          <a:xfrm>
            <a:off x="914400" y="1463040"/>
            <a:ext cx="10241280" cy="3108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2000"/>
              </a:lnSpc>
              <a:buNone/>
            </a:pPr>
            <a:r>
              <a:rPr lang="en-US" sz="2600" b="1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« L'équipement ne fait pas le soldat, la technologie ne fait pas le commercial. Quand le client sortira du script, votre équipe saura-t-elle improviser ? »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914400" y="4937760"/>
            <a:ext cx="822960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1300" b="1" spc="50" kern="0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À ENGAGER  —  </a:t>
            </a:r>
            <a:pPr indent="0" marL="0">
              <a:lnSpc>
                <a:spcPct val="115000"/>
              </a:lnSpc>
              <a:buNone/>
            </a:pPr>
            <a:r>
              <a:rPr lang="en-US" sz="1300" i="1" spc="50" kern="0" dirty="0">
                <a:solidFill>
                  <a:srgbClr val="8893A7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Instaurez cette semaine le drill de 30 minutes sans outil : c'est l'entraînement qui décide du prochain meeting imprévisible.</a:t>
            </a:r>
            <a:endParaRPr lang="en-US" sz="1300" dirty="0"/>
          </a:p>
        </p:txBody>
      </p:sp>
      <p:sp>
        <p:nvSpPr>
          <p:cNvPr id="8" name="Shape 6"/>
          <p:cNvSpPr/>
          <p:nvPr/>
        </p:nvSpPr>
        <p:spPr>
          <a:xfrm>
            <a:off x="548640" y="6437376"/>
            <a:ext cx="11094415" cy="0"/>
          </a:xfrm>
          <a:prstGeom prst="line">
            <a:avLst/>
          </a:prstGeom>
          <a:noFill/>
          <a:ln w="9525">
            <a:solidFill>
              <a:srgbClr val="2A3346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548640" y="6492240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8893A7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L’Art de la Guerre Commerciale  ·  strategiecommerciale.eu</a:t>
            </a:r>
            <a:endParaRPr lang="en-US" sz="800" dirty="0"/>
          </a:p>
        </p:txBody>
      </p:sp>
      <p:sp>
        <p:nvSpPr>
          <p:cNvPr id="10" name="Text 8"/>
          <p:cNvSpPr/>
          <p:nvPr/>
        </p:nvSpPr>
        <p:spPr>
          <a:xfrm>
            <a:off x="10728655" y="6492240"/>
            <a:ext cx="914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8893A7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08</a:t>
            </a:r>
            <a:endParaRPr lang="en-US" sz="8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498348"/>
            <a:ext cx="118872" cy="118872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3" name="Text 1"/>
          <p:cNvSpPr/>
          <p:nvPr/>
        </p:nvSpPr>
        <p:spPr>
          <a:xfrm>
            <a:off x="786384" y="457200"/>
            <a:ext cx="11094415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250" kern="0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SOURCES &amp; RÉFÉRENCES</a:t>
            </a:r>
            <a:endParaRPr lang="en-US" sz="1050" dirty="0"/>
          </a:p>
        </p:txBody>
      </p:sp>
      <p:sp>
        <p:nvSpPr>
          <p:cNvPr id="4" name="Text 2"/>
          <p:cNvSpPr/>
          <p:nvPr/>
        </p:nvSpPr>
        <p:spPr>
          <a:xfrm>
            <a:off x="548640" y="786384"/>
            <a:ext cx="11094415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2000"/>
              </a:lnSpc>
              <a:buNone/>
            </a:pPr>
            <a:r>
              <a:rPr lang="en-US" sz="210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Une réflexion adossée aux références stratégiques, business et historiques</a:t>
            </a:r>
            <a:endParaRPr lang="en-US" sz="2100" dirty="0"/>
          </a:p>
        </p:txBody>
      </p:sp>
      <p:sp>
        <p:nvSpPr>
          <p:cNvPr id="5" name="Shape 3"/>
          <p:cNvSpPr/>
          <p:nvPr/>
        </p:nvSpPr>
        <p:spPr>
          <a:xfrm>
            <a:off x="548640" y="1920240"/>
            <a:ext cx="3515258" cy="3931920"/>
          </a:xfrm>
          <a:prstGeom prst="rect">
            <a:avLst/>
          </a:prstGeom>
          <a:solidFill>
            <a:srgbClr val="FFFFFF"/>
          </a:solidFill>
          <a:ln w="9525">
            <a:solidFill>
              <a:srgbClr val="E2E4E9"/>
            </a:solidFill>
            <a:prstDash val="solid"/>
          </a:ln>
          <a:effectLst>
            <a:outerShdw sx="100000" sy="100000" kx="0" ky="0" algn="bl" rotWithShape="0" blurRad="88900" dist="38100" dir="8100000">
              <a:srgbClr val="0A0F1A">
                <a:alpha val="10000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548640" y="1920240"/>
            <a:ext cx="64008" cy="393192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7" name="Shape 5"/>
          <p:cNvSpPr/>
          <p:nvPr/>
        </p:nvSpPr>
        <p:spPr>
          <a:xfrm>
            <a:off x="804672" y="2235708"/>
            <a:ext cx="118872" cy="118872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8" name="Text 6"/>
          <p:cNvSpPr/>
          <p:nvPr/>
        </p:nvSpPr>
        <p:spPr>
          <a:xfrm>
            <a:off x="1042416" y="2194560"/>
            <a:ext cx="11094415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250" kern="0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RÉFÉRENCES STRATÉGIQUES</a:t>
            </a:r>
            <a:endParaRPr lang="en-US" sz="1050" dirty="0"/>
          </a:p>
        </p:txBody>
      </p:sp>
      <p:sp>
        <p:nvSpPr>
          <p:cNvPr id="9" name="Text 7"/>
          <p:cNvSpPr/>
          <p:nvPr/>
        </p:nvSpPr>
        <p:spPr>
          <a:xfrm>
            <a:off x="804672" y="2697480"/>
            <a:ext cx="3003194" cy="2926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25000"/>
              </a:lnSpc>
              <a:spcAft>
                <a:spcPts val="600"/>
              </a:spcAft>
              <a:buNone/>
            </a:pPr>
            <a:r>
              <a:rPr lang="en-US" sz="105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—  </a:t>
            </a:r>
            <a:pPr indent="0" marL="0">
              <a:lnSpc>
                <a:spcPct val="125000"/>
              </a:lnSpc>
              <a:spcAft>
                <a:spcPts val="600"/>
              </a:spcAft>
              <a:buNone/>
            </a:pPr>
            <a:r>
              <a:rPr lang="en-US" sz="105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Bainbridge, Les Ironies de l'automatisation (1983)</a:t>
            </a:r>
            <a:pPr indent="0" marL="0">
              <a:lnSpc>
                <a:spcPct val="125000"/>
              </a:lnSpc>
              <a:spcAft>
                <a:spcPts val="600"/>
              </a:spcAft>
              <a:buNone/>
            </a:pPr>
            <a:r>
              <a:rPr lang="en-US" sz="1050" dirty="0">
                <a:solidFill>
                  <a:srgbClr val="00000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
</a:t>
            </a:r>
            <a:pPr indent="0" marL="0">
              <a:lnSpc>
                <a:spcPct val="125000"/>
              </a:lnSpc>
              <a:spcAft>
                <a:spcPts val="600"/>
              </a:spcAft>
              <a:buNone/>
            </a:pPr>
            <a:r>
              <a:rPr lang="en-US" sz="105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—  </a:t>
            </a:r>
            <a:pPr indent="0" marL="0">
              <a:lnSpc>
                <a:spcPct val="125000"/>
              </a:lnSpc>
              <a:spcAft>
                <a:spcPts val="600"/>
              </a:spcAft>
              <a:buNone/>
            </a:pPr>
            <a:r>
              <a:rPr lang="en-US" sz="105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Clausewitz, De la guerre — la friction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4338218" y="1920240"/>
            <a:ext cx="3515258" cy="3931920"/>
          </a:xfrm>
          <a:prstGeom prst="rect">
            <a:avLst/>
          </a:prstGeom>
          <a:solidFill>
            <a:srgbClr val="FFFFFF"/>
          </a:solidFill>
          <a:ln w="9525">
            <a:solidFill>
              <a:srgbClr val="E2E4E9"/>
            </a:solidFill>
            <a:prstDash val="solid"/>
          </a:ln>
          <a:effectLst>
            <a:outerShdw sx="100000" sy="100000" kx="0" ky="0" algn="bl" rotWithShape="0" blurRad="88900" dist="38100" dir="8100000">
              <a:srgbClr val="0A0F1A">
                <a:alpha val="10000"/>
              </a:srgbClr>
            </a:outerShdw>
          </a:effectLst>
        </p:spPr>
      </p:sp>
      <p:sp>
        <p:nvSpPr>
          <p:cNvPr id="11" name="Shape 9"/>
          <p:cNvSpPr/>
          <p:nvPr/>
        </p:nvSpPr>
        <p:spPr>
          <a:xfrm>
            <a:off x="4338218" y="1920240"/>
            <a:ext cx="64008" cy="393192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12" name="Shape 10"/>
          <p:cNvSpPr/>
          <p:nvPr/>
        </p:nvSpPr>
        <p:spPr>
          <a:xfrm>
            <a:off x="4594250" y="2235708"/>
            <a:ext cx="118872" cy="118872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13" name="Text 11"/>
          <p:cNvSpPr/>
          <p:nvPr/>
        </p:nvSpPr>
        <p:spPr>
          <a:xfrm>
            <a:off x="4831994" y="2194560"/>
            <a:ext cx="11094415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250" kern="0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ÉTUDES BUSINESS</a:t>
            </a:r>
            <a:endParaRPr lang="en-US" sz="1050" dirty="0"/>
          </a:p>
        </p:txBody>
      </p:sp>
      <p:sp>
        <p:nvSpPr>
          <p:cNvPr id="14" name="Text 12"/>
          <p:cNvSpPr/>
          <p:nvPr/>
        </p:nvSpPr>
        <p:spPr>
          <a:xfrm>
            <a:off x="4594250" y="2697480"/>
            <a:ext cx="3003194" cy="2926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25000"/>
              </a:lnSpc>
              <a:spcAft>
                <a:spcPts val="600"/>
              </a:spcAft>
              <a:buNone/>
            </a:pPr>
            <a:r>
              <a:rPr lang="en-US" sz="105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—  </a:t>
            </a:r>
            <a:pPr indent="0" marL="0">
              <a:lnSpc>
                <a:spcPct val="125000"/>
              </a:lnSpc>
              <a:spcAft>
                <a:spcPts val="600"/>
              </a:spcAft>
              <a:buNone/>
            </a:pPr>
            <a:r>
              <a:rPr lang="en-US" sz="105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Gartner, Tendances 2025 des directeurs commerciaux</a:t>
            </a:r>
            <a:pPr indent="0" marL="0">
              <a:lnSpc>
                <a:spcPct val="125000"/>
              </a:lnSpc>
              <a:spcAft>
                <a:spcPts val="600"/>
              </a:spcAft>
              <a:buNone/>
            </a:pPr>
            <a:r>
              <a:rPr lang="en-US" sz="1050" dirty="0">
                <a:solidFill>
                  <a:srgbClr val="00000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
</a:t>
            </a:r>
            <a:pPr indent="0" marL="0">
              <a:lnSpc>
                <a:spcPct val="125000"/>
              </a:lnSpc>
              <a:spcAft>
                <a:spcPts val="600"/>
              </a:spcAft>
              <a:buNone/>
            </a:pPr>
            <a:r>
              <a:rPr lang="en-US" sz="105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—  </a:t>
            </a:r>
            <a:pPr indent="0" marL="0">
              <a:lnSpc>
                <a:spcPct val="125000"/>
              </a:lnSpc>
              <a:spcAft>
                <a:spcPts val="600"/>
              </a:spcAft>
              <a:buNone/>
            </a:pPr>
            <a:r>
              <a:rPr lang="en-US" sz="105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Salesforce, State of Sales 2023 — 10 outils, 28 %</a:t>
            </a:r>
            <a:pPr indent="0" marL="0">
              <a:lnSpc>
                <a:spcPct val="125000"/>
              </a:lnSpc>
              <a:spcAft>
                <a:spcPts val="600"/>
              </a:spcAft>
              <a:buNone/>
            </a:pPr>
            <a:r>
              <a:rPr lang="en-US" sz="1050" dirty="0">
                <a:solidFill>
                  <a:srgbClr val="00000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
</a:t>
            </a:r>
            <a:pPr indent="0" marL="0">
              <a:lnSpc>
                <a:spcPct val="125000"/>
              </a:lnSpc>
              <a:spcAft>
                <a:spcPts val="600"/>
              </a:spcAft>
              <a:buNone/>
            </a:pPr>
            <a:r>
              <a:rPr lang="en-US" sz="105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—  </a:t>
            </a:r>
            <a:pPr indent="0" marL="0">
              <a:lnSpc>
                <a:spcPct val="125000"/>
              </a:lnSpc>
              <a:spcAft>
                <a:spcPts val="600"/>
              </a:spcAft>
              <a:buNone/>
            </a:pPr>
            <a:r>
              <a:rPr lang="en-US" sz="105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Microsoft Research &amp; Carnegie Mellon, IA et pensée critique (2025)</a:t>
            </a:r>
            <a:endParaRPr lang="en-US" sz="1050" dirty="0"/>
          </a:p>
        </p:txBody>
      </p:sp>
      <p:sp>
        <p:nvSpPr>
          <p:cNvPr id="15" name="Shape 13"/>
          <p:cNvSpPr/>
          <p:nvPr/>
        </p:nvSpPr>
        <p:spPr>
          <a:xfrm>
            <a:off x="8127797" y="1920240"/>
            <a:ext cx="3515258" cy="3931920"/>
          </a:xfrm>
          <a:prstGeom prst="rect">
            <a:avLst/>
          </a:prstGeom>
          <a:solidFill>
            <a:srgbClr val="FFFFFF"/>
          </a:solidFill>
          <a:ln w="9525">
            <a:solidFill>
              <a:srgbClr val="E2E4E9"/>
            </a:solidFill>
            <a:prstDash val="solid"/>
          </a:ln>
          <a:effectLst>
            <a:outerShdw sx="100000" sy="100000" kx="0" ky="0" algn="bl" rotWithShape="0" blurRad="88900" dist="38100" dir="8100000">
              <a:srgbClr val="0A0F1A">
                <a:alpha val="10000"/>
              </a:srgbClr>
            </a:outerShdw>
          </a:effectLst>
        </p:spPr>
      </p:sp>
      <p:sp>
        <p:nvSpPr>
          <p:cNvPr id="16" name="Shape 14"/>
          <p:cNvSpPr/>
          <p:nvPr/>
        </p:nvSpPr>
        <p:spPr>
          <a:xfrm>
            <a:off x="8127797" y="1920240"/>
            <a:ext cx="64008" cy="393192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17" name="Shape 15"/>
          <p:cNvSpPr/>
          <p:nvPr/>
        </p:nvSpPr>
        <p:spPr>
          <a:xfrm>
            <a:off x="8383829" y="2235708"/>
            <a:ext cx="118872" cy="118872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18" name="Text 16"/>
          <p:cNvSpPr/>
          <p:nvPr/>
        </p:nvSpPr>
        <p:spPr>
          <a:xfrm>
            <a:off x="8621573" y="2194560"/>
            <a:ext cx="11094415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250" kern="0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SOURCES HISTORIQUES</a:t>
            </a:r>
            <a:endParaRPr lang="en-US" sz="1050" dirty="0"/>
          </a:p>
        </p:txBody>
      </p:sp>
      <p:sp>
        <p:nvSpPr>
          <p:cNvPr id="19" name="Text 17"/>
          <p:cNvSpPr/>
          <p:nvPr/>
        </p:nvSpPr>
        <p:spPr>
          <a:xfrm>
            <a:off x="8383829" y="2697480"/>
            <a:ext cx="3003194" cy="2926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25000"/>
              </a:lnSpc>
              <a:spcAft>
                <a:spcPts val="600"/>
              </a:spcAft>
              <a:buNone/>
            </a:pPr>
            <a:r>
              <a:rPr lang="en-US" sz="105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—  </a:t>
            </a:r>
            <a:pPr indent="0" marL="0">
              <a:lnSpc>
                <a:spcPct val="125000"/>
              </a:lnSpc>
              <a:spcAft>
                <a:spcPts val="600"/>
              </a:spcAft>
              <a:buNone/>
            </a:pPr>
            <a:r>
              <a:rPr lang="en-US" sz="105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Helsinki Times — l'entraînement finlandais sans GPS</a:t>
            </a:r>
            <a:pPr indent="0" marL="0">
              <a:lnSpc>
                <a:spcPct val="125000"/>
              </a:lnSpc>
              <a:spcAft>
                <a:spcPts val="600"/>
              </a:spcAft>
              <a:buNone/>
            </a:pPr>
            <a:r>
              <a:rPr lang="en-US" sz="1050" dirty="0">
                <a:solidFill>
                  <a:srgbClr val="00000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
</a:t>
            </a:r>
            <a:pPr indent="0" marL="0">
              <a:lnSpc>
                <a:spcPct val="125000"/>
              </a:lnSpc>
              <a:spcAft>
                <a:spcPts val="600"/>
              </a:spcAft>
              <a:buNone/>
            </a:pPr>
            <a:r>
              <a:rPr lang="en-US" sz="105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—  </a:t>
            </a:r>
            <a:pPr indent="0" marL="0">
              <a:lnSpc>
                <a:spcPct val="125000"/>
              </a:lnSpc>
              <a:spcAft>
                <a:spcPts val="600"/>
              </a:spcAft>
              <a:buNone/>
            </a:pPr>
            <a:r>
              <a:rPr lang="en-US" sz="105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Financial Times — le brouillage GPS russe en Europe</a:t>
            </a:r>
            <a:pPr indent="0" marL="0">
              <a:lnSpc>
                <a:spcPct val="125000"/>
              </a:lnSpc>
              <a:spcAft>
                <a:spcPts val="600"/>
              </a:spcAft>
              <a:buNone/>
            </a:pPr>
            <a:r>
              <a:rPr lang="en-US" sz="1050" dirty="0">
                <a:solidFill>
                  <a:srgbClr val="00000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
</a:t>
            </a:r>
            <a:pPr indent="0" marL="0">
              <a:lnSpc>
                <a:spcPct val="125000"/>
              </a:lnSpc>
              <a:spcAft>
                <a:spcPts val="600"/>
              </a:spcAft>
              <a:buNone/>
            </a:pPr>
            <a:r>
              <a:rPr lang="en-US" sz="105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—  </a:t>
            </a:r>
            <a:pPr indent="0" marL="0">
              <a:lnSpc>
                <a:spcPct val="125000"/>
              </a:lnSpc>
              <a:spcAft>
                <a:spcPts val="600"/>
              </a:spcAft>
              <a:buNone/>
            </a:pPr>
            <a:r>
              <a:rPr lang="en-US" sz="105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Casner et al., Human Factors — pilotage manuel</a:t>
            </a:r>
            <a:endParaRPr lang="en-US" sz="1050" dirty="0"/>
          </a:p>
        </p:txBody>
      </p:sp>
      <p:sp>
        <p:nvSpPr>
          <p:cNvPr id="20" name="Shape 18"/>
          <p:cNvSpPr/>
          <p:nvPr/>
        </p:nvSpPr>
        <p:spPr>
          <a:xfrm>
            <a:off x="548640" y="6437376"/>
            <a:ext cx="11094415" cy="0"/>
          </a:xfrm>
          <a:prstGeom prst="line">
            <a:avLst/>
          </a:prstGeom>
          <a:noFill/>
          <a:ln w="9525">
            <a:solidFill>
              <a:srgbClr val="E2E4E9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548640" y="6492240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L’Art de la Guerre Commerciale  ·  strategiecommerciale.eu</a:t>
            </a:r>
            <a:endParaRPr lang="en-US" sz="800" dirty="0"/>
          </a:p>
        </p:txBody>
      </p:sp>
      <p:sp>
        <p:nvSpPr>
          <p:cNvPr id="22" name="Text 20"/>
          <p:cNvSpPr/>
          <p:nvPr/>
        </p:nvSpPr>
        <p:spPr>
          <a:xfrm>
            <a:off x="10728655" y="6492240"/>
            <a:ext cx="914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09</a:t>
            </a:r>
            <a:endParaRPr lang="en-US" sz="8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strategiecommerciale.eu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L'IA ne remplacera pas les commerciaux : la leçon des Forces Spéciales</dc:title>
  <dc:subject>PptxGenJS Presentation</dc:subject>
  <dc:creator>L'Art de la Guerre Commerciale</dc:creator>
  <cp:lastModifiedBy>L'Art de la Guerre Commerciale</cp:lastModifiedBy>
  <cp:revision>1</cp:revision>
  <dcterms:created xsi:type="dcterms:W3CDTF">2026-08-19T11:10:00Z</dcterms:created>
  <dcterms:modified xsi:type="dcterms:W3CDTF">2026-08-19T11:10:00Z</dcterms:modified>
</cp:coreProperties>
</file>