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8869680" y="-1097280"/>
            <a:ext cx="4206240" cy="4206240"/>
          </a:xfrm>
          <a:prstGeom prst="rect">
            <a:avLst/>
          </a:prstGeom>
          <a:solidFill>
            <a:srgbClr val="0A0F1A"/>
          </a:solidFill>
          <a:ln w="12700">
            <a:solidFill>
              <a:srgbClr val="2A33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608076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" name="Text 3"/>
          <p:cNvSpPr/>
          <p:nvPr/>
        </p:nvSpPr>
        <p:spPr>
          <a:xfrm>
            <a:off x="786384" y="566928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NOTE STRATÉGIQUE · IA COMMERCIALE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920240"/>
            <a:ext cx="10424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Friction de Clausewitz : mesurer le ROI de votre IA commerciale</a:t>
            </a:r>
            <a:endParaRPr lang="en-US" sz="3800" dirty="0"/>
          </a:p>
        </p:txBody>
      </p:sp>
      <p:sp>
        <p:nvSpPr>
          <p:cNvPr id="7" name="Shape 5"/>
          <p:cNvSpPr/>
          <p:nvPr/>
        </p:nvSpPr>
        <p:spPr>
          <a:xfrm>
            <a:off x="548640" y="4526280"/>
            <a:ext cx="82296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4754880"/>
            <a:ext cx="8686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i="1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74 % ont déployé l'IA, la moitié ignore ce qu'elle rapporte : la poudre existe, encore faut-il savoir où tombent les obus.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IA Commerciale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Août 2026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Lecture 13 min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strategiecommerciale.eu/roi-ia-commerciale-friction-clausewitz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SYNTHÈSE EXÉCUTIVE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L'IA non mesurée est une friction non commandée : ceux qui comptent gagnent 180 pb de marge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4160520" cy="406908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28800"/>
            <a:ext cx="64008" cy="40690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25980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084832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MESSAGE CLÉ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542032"/>
            <a:ext cx="3648456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L'écart entre l'outil promis et l'usage réel est la friction de Clausewitz : un déploiement sans compteur est une dépense qui ne se défend pas. La réponse n'est pas technique, elle est de commandement : mesurer, revoir, trancher.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166360" y="184708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1" name="Text 9"/>
          <p:cNvSpPr/>
          <p:nvPr/>
        </p:nvSpPr>
        <p:spPr>
          <a:xfrm>
            <a:off x="5166360" y="184708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769864" y="187452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74 % des entreprises ont de l'IA en production, mais près de la moitié ne peut pas prouver ce qu'elle rapporte (Forbes, 2026).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769864" y="279120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66360" y="286435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5" name="Text 13"/>
          <p:cNvSpPr/>
          <p:nvPr/>
        </p:nvSpPr>
        <p:spPr>
          <a:xfrm>
            <a:off x="5166360" y="286435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769864" y="289179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31 % des directeurs commerciaux citent la preuve du ROI de l'IA comme défi majeur pour 2026 (Gartner).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769864" y="380847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166360" y="388162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9" name="Text 17"/>
          <p:cNvSpPr/>
          <p:nvPr/>
        </p:nvSpPr>
        <p:spPr>
          <a:xfrm>
            <a:off x="5166360" y="388162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769864" y="390906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Clausewitz : la friction est l'écart entre le plan et le terrain — une IA non mesurée est une friction non commandée.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769864" y="482574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166360" y="489889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23" name="Text 21"/>
          <p:cNvSpPr/>
          <p:nvPr/>
        </p:nvSpPr>
        <p:spPr>
          <a:xfrm>
            <a:off x="5166360" y="489889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769864" y="492633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L'ordre de bataille : pilote à métrique unique, conseil de guerre trimestriel, couper ce qui ne prouve pas.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POURQUOI C'EST UN ENJEU DE DIRECTION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Prouver le ROI de l'IA touche vos trois leviers : marge, pari aveugle, gaspillage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CROISSANCE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04672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Mesurer pour accélérer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804672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Quantifier l'IA apporte 180 points de base de marge : la mesure légitime les investissements qui créent du revenu.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04672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4672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180 pb de marge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5" name="Shape 13"/>
          <p:cNvSpPr/>
          <p:nvPr/>
        </p:nvSpPr>
        <p:spPr>
          <a:xfrm>
            <a:off x="4594250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4594250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RISQUES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594250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Fin du pari aveugle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4594250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Sans compteur, un déploiement devient une croyance que la direction financière attaque : 31 % des CSOs butent sur la preuve.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594250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94250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31 % des CSOs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3" name="Shape 21"/>
          <p:cNvSpPr/>
          <p:nvPr/>
        </p:nvSpPr>
        <p:spPr>
          <a:xfrm>
            <a:off x="8383829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8383829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COÛTS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8383829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Couper ce qui ne prouve pas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8383829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 outil non prouvé consomme budget, attention et données : sous le seuil après deux revues, on coupe et on réaffecte.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8383829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83829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Seules 26 % à l'échelle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 · LE CHAMP DE BATAILLE MODERNE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L'adoption a distancé la preuve : on achète massivement, on déploie rarement, on prouve presque jamais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548640" y="1783080"/>
            <a:ext cx="1109441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budgets IA ont grossi deux années de suite ; les directions financières exigent des preuves de ROI, pas des démos fonctionnelles.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74 %</a:t>
            </a:r>
            <a:endParaRPr lang="en-US" sz="4600" dirty="0"/>
          </a:p>
        </p:txBody>
      </p:sp>
      <p:sp>
        <p:nvSpPr>
          <p:cNvPr id="9" name="Text 7"/>
          <p:cNvSpPr/>
          <p:nvPr/>
        </p:nvSpPr>
        <p:spPr>
          <a:xfrm>
            <a:off x="804672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entreprises ont l'IA en production, la moitié ne prouve pas son ROI (Forbes)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38218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38218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4594250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31 %</a:t>
            </a:r>
            <a:endParaRPr lang="en-US" sz="4600" dirty="0"/>
          </a:p>
        </p:txBody>
      </p:sp>
      <p:sp>
        <p:nvSpPr>
          <p:cNvPr id="13" name="Text 11"/>
          <p:cNvSpPr/>
          <p:nvPr/>
        </p:nvSpPr>
        <p:spPr>
          <a:xfrm>
            <a:off x="4594250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directeurs commerciaux butent sur la preuve du ROI de l'IA (Gartner, 2026)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27797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27797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8383829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180 pb</a:t>
            </a:r>
            <a:endParaRPr lang="en-US" sz="3800" dirty="0"/>
          </a:p>
        </p:txBody>
      </p:sp>
      <p:sp>
        <p:nvSpPr>
          <p:cNvPr id="17" name="Text 15"/>
          <p:cNvSpPr/>
          <p:nvPr/>
        </p:nvSpPr>
        <p:spPr>
          <a:xfrm>
            <a:off x="8383829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 marge pour les 25 entreprises du S&amp;P 500 qui quantifient l'IA (22V Research)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548640" y="6089904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: Forbes (2026) ; Gartner, enquête 227 CSOs (2026) ; 22V Research via Bloomberg (2026) ; Forrester Consulting (2026).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 · LE MIROIR STRATÉGIQUE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Clausewitz : la friction ne se voit pas au conseil, elle se vit sur le terrain — votre IA la subit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227168" cy="397764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60704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PRÉCÉDENT — CLAUSEWITZ ET LA FRICTION (1832)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822960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78992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plan le plus clair se dégrade dès les premières heures : ordres en retard, unités égarées.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22960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78992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Quatre sources de friction : danger, effort physique, incertitude et hasard — un état permanent.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22960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1078992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« Tout est très simple à la guerre, mais la chose la plus simple est difficile. »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15888" y="1874520"/>
            <a:ext cx="5227168" cy="3977640"/>
          </a:xfrm>
          <a:prstGeom prst="rect">
            <a:avLst/>
          </a:prstGeom>
          <a:solidFill>
            <a:srgbClr val="F2EAD0"/>
          </a:solidFill>
          <a:ln w="9525">
            <a:solidFill>
              <a:srgbClr val="F2EAD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15888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6690208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6927952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TRANSPOSITION COMMERCIALE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690208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6946240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L'IA déployée, c'est la troupe : sans compteur, personne au QG ne sait où tombent les obus.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690208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6946240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brouillard, ce sont les données manquantes ; la friction, l'écart entre l'outil promis et l'usage réel.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690208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6946240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états-majors prussiens suivaient l'exécution en temps réel : la mesure est un organe de commandement.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757520" y="3525012"/>
            <a:ext cx="676656" cy="676656"/>
          </a:xfrm>
          <a:prstGeom prst="oval">
            <a:avLst/>
          </a:prstGeom>
          <a:solidFill>
            <a:srgbClr val="C9A84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757520" y="3497580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=</a:t>
            </a:r>
            <a:endParaRPr lang="en-US" sz="2800" dirty="0"/>
          </a:p>
        </p:txBody>
      </p:sp>
      <p:sp>
        <p:nvSpPr>
          <p:cNvPr id="27" name="Shape 2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III · L'ORDRE DE BATAILLE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manœuvres pour un ROI connu : pilote à métrique unique, revue trimestrielle, coupe assumée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786384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 pilote, une métrique, une baseline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04672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Choisir une métrique unique (win rate, cycle, préparation d'appel), mesurer la baseline avant lancement, fixer le seuil de succès par écrit.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04672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Salesforce, HubSpot, Clari, Mindtickle, Highspot, Seismic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4575962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4594250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conseil de guerre trimestriel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94250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Bloquer une heure par trimestre : adoption réelle contre licences, métrique contre seuil, coût contre valeur. Issues : continuer, ajuster, couper.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94250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94250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Gong, CRM, revenue intelligence (Clari)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8365541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3400" dirty="0"/>
          </a:p>
        </p:txBody>
      </p:sp>
      <p:sp>
        <p:nvSpPr>
          <p:cNvPr id="22" name="Text 20"/>
          <p:cNvSpPr/>
          <p:nvPr/>
        </p:nvSpPr>
        <p:spPr>
          <a:xfrm>
            <a:off x="8383829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Couper ce qui ne prouve pas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383829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Poser les critères de sortie dès le lancement ; sous le seuil après deux revues, couper et réaffecter le budget vers ce qui mesure.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383829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83829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Critères de sortie écrits, revue trimestrielle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FEUILLE DE ROUTE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90 jours pour passer d'une croyance à un ROI connu : pilote, leading indicators, décision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0-30 JOURS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804672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05840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Choisir la métrique unique du pilote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04672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Mesurer la baseline avant le lancement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04672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4672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Directeur commercial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04672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Baseline documentée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996842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4399178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99178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Shape 17"/>
          <p:cNvSpPr/>
          <p:nvPr/>
        </p:nvSpPr>
        <p:spPr>
          <a:xfrm>
            <a:off x="4655210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4655210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30-60 JOURS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55210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4856378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Lancer le pilote sur un seul cas d'usage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655210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4856378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Suivre les leading indicators chaque semaine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55210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55210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Sales Ops / RevOps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655210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Adoption hebdomadaire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847381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29" name="Shape 27"/>
          <p:cNvSpPr/>
          <p:nvPr/>
        </p:nvSpPr>
        <p:spPr>
          <a:xfrm>
            <a:off x="8249717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249717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Shape 29"/>
          <p:cNvSpPr/>
          <p:nvPr/>
        </p:nvSpPr>
        <p:spPr>
          <a:xfrm>
            <a:off x="8505749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32" name="Text 30"/>
          <p:cNvSpPr/>
          <p:nvPr/>
        </p:nvSpPr>
        <p:spPr>
          <a:xfrm>
            <a:off x="8505749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60-90 JOURS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8505749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8706917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Tenir le premier conseil de guerre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8505749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6" name="Text 34"/>
          <p:cNvSpPr/>
          <p:nvPr/>
        </p:nvSpPr>
        <p:spPr>
          <a:xfrm>
            <a:off x="8706917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Trancher : continuer, ajuster ou couper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8505749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505749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 / COMEX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505749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Décision datée rendue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8122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Text 2"/>
          <p:cNvSpPr/>
          <p:nvPr/>
        </p:nvSpPr>
        <p:spPr>
          <a:xfrm>
            <a:off x="786384" y="64008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MOT DE LA FIN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548640" y="1371600"/>
            <a:ext cx="64008" cy="32918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463040"/>
            <a:ext cx="1024128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« Quand vos concurrents sauront où tombent leurs obus, où tomberont les vôtres ? »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14400" y="493776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spc="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ENGAGER  —  </a:t>
            </a:r>
            <a:pPr indent="0" marL="0">
              <a:lnSpc>
                <a:spcPct val="115000"/>
              </a:lnSpc>
              <a:buNone/>
            </a:pPr>
            <a:r>
              <a:rPr lang="en-US" sz="1300" i="1" spc="5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Lancez cette semaine un pilote à métrique unique et baseline mesurée : c'est la première décision de commandement.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2A334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&amp; RÉFÉRENCES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réflexion adossée aux références stratégiques, business et historiques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RÉFÉRENCES STRATÉGIQUES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Clausewitz, De la guerre (1832), livre I, ch. VII — la friction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Machiavel, les troupes auxiliaires — la gouvernance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338218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338218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Shape 10"/>
          <p:cNvSpPr/>
          <p:nvPr/>
        </p:nvSpPr>
        <p:spPr>
          <a:xfrm>
            <a:off x="4594250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4831994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ÉTUDES BUSINESS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94250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Forbes — 74 % d'IA en production, la moitié sans preuve (2026)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Gartner — 31 % des CSOs, preuve du ROI (2026)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22V Research via Bloomberg — 180 pb de marge (2026)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127797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27797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8383829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8621573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HISTORIQUES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383829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Wikipédia, Friction (concept militaire)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Clausewitz, De la guerre — chapitre VII du livre I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strategiecommerciale.eu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Friction de Clausewitz : mesurer le ROI de votre IA commerciale</dc:title>
  <dc:subject>PptxGenJS Presentation</dc:subject>
  <dc:creator>L'Art de la Guerre Commerciale</dc:creator>
  <cp:lastModifiedBy>L'Art de la Guerre Commerciale</cp:lastModifiedBy>
  <cp:revision>1</cp:revision>
  <dcterms:created xsi:type="dcterms:W3CDTF">2026-08-23T08:20:54Z</dcterms:created>
  <dcterms:modified xsi:type="dcterms:W3CDTF">2026-08-23T08:20:54Z</dcterms:modified>
</cp:coreProperties>
</file>