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F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700000">
            <a:off x="8869680" y="-1097280"/>
            <a:ext cx="4206240" cy="4206240"/>
          </a:xfrm>
          <a:prstGeom prst="rect">
            <a:avLst/>
          </a:prstGeom>
          <a:solidFill>
            <a:srgbClr val="0A0F1A"/>
          </a:solidFill>
          <a:ln w="12700">
            <a:solidFill>
              <a:srgbClr val="2A3346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2700000">
            <a:off x="9966960" y="4023360"/>
            <a:ext cx="2011680" cy="2011680"/>
          </a:xfrm>
          <a:prstGeom prst="rect">
            <a:avLst/>
          </a:prstGeom>
          <a:solidFill>
            <a:srgbClr val="0A0F1A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48640" y="608076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5" name="Text 3"/>
          <p:cNvSpPr/>
          <p:nvPr/>
        </p:nvSpPr>
        <p:spPr>
          <a:xfrm>
            <a:off x="786384" y="566928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NOTE STRATÉGIQUE · STRATÉGIE IA COMMERCIALE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548640" y="1920240"/>
            <a:ext cx="1042416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Visibilité IA : soyez vu avant d'être shortlisté, comme à Midway</a:t>
            </a:r>
            <a:endParaRPr lang="en-US" sz="3800" dirty="0"/>
          </a:p>
        </p:txBody>
      </p:sp>
      <p:sp>
        <p:nvSpPr>
          <p:cNvPr id="7" name="Shape 5"/>
          <p:cNvSpPr/>
          <p:nvPr/>
        </p:nvSpPr>
        <p:spPr>
          <a:xfrm>
            <a:off x="548640" y="4526280"/>
            <a:ext cx="822960" cy="457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4754880"/>
            <a:ext cx="8686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i="1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À Midway, la flotte qui a vu l'autre en premier a frappé en premier : la shortlist B2B se joue désormais dans la réponse de l'IA, avant tout contact.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48640" y="6172200"/>
            <a:ext cx="1109441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Stratégie IA Commerciale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Août 2026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Lecture 14 min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strategiecommerciale.eu/visibilite-ia-midway-avant-shortlist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SYNTHÈSE EXÉCUTIVE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visibilité IA décide la shortlist avant le premier contact : la reconnaissance précède le combat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28800"/>
            <a:ext cx="4160520" cy="4069080"/>
          </a:xfrm>
          <a:prstGeom prst="rect">
            <a:avLst/>
          </a:prstGeom>
          <a:solidFill>
            <a:srgbClr val="0A0F1A"/>
          </a:solidFill>
          <a:ln w="9525">
            <a:solidFill>
              <a:srgbClr val="0A0F1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828800"/>
            <a:ext cx="64008" cy="406908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125980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42416" y="2084832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MESSAGE CLÉ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804672" y="2542032"/>
            <a:ext cx="3648456" cy="3063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L'acheteur B2B a délégué sa reconnaissance : l'IA répond avec deux ou trois sources qui font la shortlist. Le travail décisif se fait des semaines avant le premier contact — aucun outil ne rattrape cette position pendant l'engagement.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5166360" y="184708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1" name="Text 9"/>
          <p:cNvSpPr/>
          <p:nvPr/>
        </p:nvSpPr>
        <p:spPr>
          <a:xfrm>
            <a:off x="5166360" y="184708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5769864" y="187452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À Midway (juin 1942), la victoire s'est jouée avant le combat : la flotte qui a vu l'autre en premier a frappé en premier.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769864" y="279120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166360" y="286435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5" name="Text 13"/>
          <p:cNvSpPr/>
          <p:nvPr/>
        </p:nvSpPr>
        <p:spPr>
          <a:xfrm>
            <a:off x="5166360" y="286435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5769864" y="289179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Chez Shopify, trafic et commandes issus de l'IA ont triplé en un an (T2 2026) ; 75 % des achats IA échappent au top 100 des catégories.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5769864" y="380847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166360" y="388162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9" name="Text 17"/>
          <p:cNvSpPr/>
          <p:nvPr/>
        </p:nvSpPr>
        <p:spPr>
          <a:xfrm>
            <a:off x="5166360" y="388162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5769864" y="390906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Les marques visibles par l'IA figurent parmi les trois traits des équipes B2B qui dépassent leurs objectifs (Anteriad, 631 décideurs, 2026).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5769864" y="482574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166360" y="489889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23" name="Text 21"/>
          <p:cNvSpPr/>
          <p:nvPr/>
        </p:nvSpPr>
        <p:spPr>
          <a:xfrm>
            <a:off x="5166360" y="489889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4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5769864" y="492633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dispositif AEO (données structurées, contenu citable, mesure) se déploie avant le premier contact commercial, jamais pendant.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7" name="Text 25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POURQUOI C'EST UN ENJEU DE DIRECTION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visibilité IA touche vos trois leviers : citations, shortlist et budget suivent la reconnaissance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CROISSANCE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804672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Cité = shortlisté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804672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Être cité par l'IA ouvre la shortlist : la moitié des sessions IA atterrissent directement sur la fiche produit.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804672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04672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Trafic IA ×3 en 1 an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338218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338218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5" name="Shape 13"/>
          <p:cNvSpPr/>
          <p:nvPr/>
        </p:nvSpPr>
        <p:spPr>
          <a:xfrm>
            <a:off x="4594250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16" name="Text 14"/>
          <p:cNvSpPr/>
          <p:nvPr/>
        </p:nvSpPr>
        <p:spPr>
          <a:xfrm>
            <a:off x="4594250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RISQUES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4594250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Shortlist sans vous</a:t>
            </a:r>
            <a:endParaRPr lang="en-US" sz="1550" dirty="0"/>
          </a:p>
        </p:txBody>
      </p:sp>
      <p:sp>
        <p:nvSpPr>
          <p:cNvPr id="18" name="Text 16"/>
          <p:cNvSpPr/>
          <p:nvPr/>
        </p:nvSpPr>
        <p:spPr>
          <a:xfrm>
            <a:off x="4594250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L'acheteur ne voit que deux ou trois citations : hors de la réponse, pas d'appel d'offres, pas de démo, pas de commercial.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4594250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94250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75 % hors top 100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8127797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8127797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3" name="Shape 21"/>
          <p:cNvSpPr/>
          <p:nvPr/>
        </p:nvSpPr>
        <p:spPr>
          <a:xfrm>
            <a:off x="8383829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8383829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COÛTS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8383829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Banalisation de l'outil</a:t>
            </a:r>
            <a:endParaRPr lang="en-US" sz="1550" dirty="0"/>
          </a:p>
        </p:txBody>
      </p:sp>
      <p:sp>
        <p:nvSpPr>
          <p:cNvPr id="26" name="Text 24"/>
          <p:cNvSpPr/>
          <p:nvPr/>
        </p:nvSpPr>
        <p:spPr>
          <a:xfrm>
            <a:off x="8383829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HubSpot industrialise l'AEO : quand la technologie s'égalise, seule la position acquise en amont ne s'achète pas.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8383829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383829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Quelques trimestres d'avance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31" name="Text 29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 · LE CHAMP DE BATAILLE MODERNE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L'acheteur ne cherche plus : il interroge — et deux ou trois citations font désormais la shortlist</a:t>
            </a:r>
            <a:endParaRPr lang="en-US" sz="2100" dirty="0"/>
          </a:p>
        </p:txBody>
      </p:sp>
      <p:sp>
        <p:nvSpPr>
          <p:cNvPr id="5" name="Text 3"/>
          <p:cNvSpPr/>
          <p:nvPr/>
        </p:nvSpPr>
        <p:spPr>
          <a:xfrm>
            <a:off x="548640" y="1783080"/>
            <a:ext cx="1109441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i="1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Les réponses génératives n'accordent que deux ou trois citations : le reste du marché est absent — le classement classique ne prédit plus l'issue.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×3</a:t>
            </a:r>
            <a:endParaRPr lang="en-US" sz="4600" dirty="0"/>
          </a:p>
        </p:txBody>
      </p:sp>
      <p:sp>
        <p:nvSpPr>
          <p:cNvPr id="9" name="Text 7"/>
          <p:cNvSpPr/>
          <p:nvPr/>
        </p:nvSpPr>
        <p:spPr>
          <a:xfrm>
            <a:off x="804672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trafic et commandes IA chez Shopify en un an (T2 2026, TechCrunch)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338218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338218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4594250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75 %</a:t>
            </a:r>
            <a:endParaRPr lang="en-US" sz="4600" dirty="0"/>
          </a:p>
        </p:txBody>
      </p:sp>
      <p:sp>
        <p:nvSpPr>
          <p:cNvPr id="13" name="Text 11"/>
          <p:cNvSpPr/>
          <p:nvPr/>
        </p:nvSpPr>
        <p:spPr>
          <a:xfrm>
            <a:off x="4594250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des achats IA se font hors du top 100 des catégories (T2 2026)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127797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127797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6" name="Text 14"/>
          <p:cNvSpPr/>
          <p:nvPr/>
        </p:nvSpPr>
        <p:spPr>
          <a:xfrm>
            <a:off x="8383829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2,5×</a:t>
            </a:r>
            <a:endParaRPr lang="en-US" sz="4600" dirty="0"/>
          </a:p>
        </p:txBody>
      </p:sp>
      <p:sp>
        <p:nvSpPr>
          <p:cNvPr id="17" name="Text 15"/>
          <p:cNvSpPr/>
          <p:nvPr/>
        </p:nvSpPr>
        <p:spPr>
          <a:xfrm>
            <a:off x="8383829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 sessions IA qui atterrissent directement sur la fiche produit, vs recherche classique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548640" y="6089904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: TechCrunch, résultats T2 Shopify (5 août 2026) ; Anteriad &amp; Ascend2, 631 décideurs (4 août 2026) ; HubSpot, Q2 2026.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II · LE MIROIR STRATÉGIQUE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Midway : le renseignement a inversé le rapport de forces — votre AEO est votre réseau de reconnaissance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5227168" cy="3977640"/>
          </a:xfrm>
          <a:prstGeom prst="rect">
            <a:avLst/>
          </a:prstGeom>
          <a:solidFill>
            <a:srgbClr val="0A0F1A"/>
          </a:solidFill>
          <a:ln w="9525">
            <a:solidFill>
              <a:srgbClr val="0A0F1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39776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22960" y="218998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60704" y="214884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PRÉCÉDENT — MIDWAY, JUIN 1942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822960" y="282549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0" name="Text 8"/>
          <p:cNvSpPr/>
          <p:nvPr/>
        </p:nvSpPr>
        <p:spPr>
          <a:xfrm>
            <a:off x="1078992" y="274320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Yamamoto attaque Midway avec quatre porte-avions, mais aucune information fraîche sur la position adverse.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822960" y="378561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1078992" y="370332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Nimitz a moins de tonnage mais la carte du jeu : le renseignement place ses bombardiers au bon endroit.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822960" y="474573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4" name="Text 12"/>
          <p:cNvSpPr/>
          <p:nvPr/>
        </p:nvSpPr>
        <p:spPr>
          <a:xfrm>
            <a:off x="1078992" y="466344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En une passe, trois porte-avions japonais condamnés, hangars pleins d'appareils armés : quatre contre un.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6415888" y="1874520"/>
            <a:ext cx="5227168" cy="3977640"/>
          </a:xfrm>
          <a:prstGeom prst="rect">
            <a:avLst/>
          </a:prstGeom>
          <a:solidFill>
            <a:srgbClr val="F2EAD0"/>
          </a:solidFill>
          <a:ln w="9525">
            <a:solidFill>
              <a:srgbClr val="F2EAD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415888" y="1874520"/>
            <a:ext cx="64008" cy="39776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7" name="Shape 15"/>
          <p:cNvSpPr/>
          <p:nvPr/>
        </p:nvSpPr>
        <p:spPr>
          <a:xfrm>
            <a:off x="6690208" y="218998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8" name="Text 16"/>
          <p:cNvSpPr/>
          <p:nvPr/>
        </p:nvSpPr>
        <p:spPr>
          <a:xfrm>
            <a:off x="6927952" y="214884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TRANSPOSITION COMMERCIALE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690208" y="282549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0" name="Text 18"/>
          <p:cNvSpPr/>
          <p:nvPr/>
        </p:nvSpPr>
        <p:spPr>
          <a:xfrm>
            <a:off x="6946240" y="274320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L'acheteur a délégué sa reconnaissance : la réponse IA est la liste d'objectifs, hors liste pas de traitement.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6690208" y="378561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2" name="Text 20"/>
          <p:cNvSpPr/>
          <p:nvPr/>
        </p:nvSpPr>
        <p:spPr>
          <a:xfrm>
            <a:off x="6946240" y="370332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Données structurées = décryptage, contenu citable = hydravions, mesure des citations = radar.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6690208" y="474573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6946240" y="466344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 challenger préparé bat un leader invisible : trois porte-avions renseignés ont battu quatre aveugles.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5757520" y="3525012"/>
            <a:ext cx="676656" cy="676656"/>
          </a:xfrm>
          <a:prstGeom prst="oval">
            <a:avLst/>
          </a:prstGeom>
          <a:solidFill>
            <a:srgbClr val="C9A84C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757520" y="3497580"/>
            <a:ext cx="676656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=</a:t>
            </a:r>
            <a:endParaRPr lang="en-US" sz="2800" dirty="0"/>
          </a:p>
        </p:txBody>
      </p:sp>
      <p:sp>
        <p:nvSpPr>
          <p:cNvPr id="27" name="Shape 25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9" name="Text 27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III · L'ORDRE DE BATAILLE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Trois manœuvres pour exister dans la réponse : se rendre lisible, se faire citer, mesurer les veilleurs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Text 5"/>
          <p:cNvSpPr/>
          <p:nvPr/>
        </p:nvSpPr>
        <p:spPr>
          <a:xfrm>
            <a:off x="786384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804672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Décrypter votre propre code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804672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Auditer le balisage JSON-LD, corriger les erreurs bloquantes, déployer Organization, Service ou Product, FAQPage, puis vérifier le rendu réel servi.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804672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04672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JSON-LD Schema.org, Google Rich Results Test, Search Console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338218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338218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4" name="Text 12"/>
          <p:cNvSpPr/>
          <p:nvPr/>
        </p:nvSpPr>
        <p:spPr>
          <a:xfrm>
            <a:off x="4575962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</a:t>
            </a:r>
            <a:endParaRPr lang="en-US" sz="3400" dirty="0"/>
          </a:p>
        </p:txBody>
      </p:sp>
      <p:sp>
        <p:nvSpPr>
          <p:cNvPr id="15" name="Text 13"/>
          <p:cNvSpPr/>
          <p:nvPr/>
        </p:nvSpPr>
        <p:spPr>
          <a:xfrm>
            <a:off x="4594250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Lancer les hydravions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594250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Lister les questions réelles des acheteurs (commerciaux, support, CRM) ; chaque page y répond en moins de 60 mots isolables, chiffre sourcé et daté.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594250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594250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llms.txt, sitemap, corpus tiers, avis sectoriels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8127797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8127797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1" name="Text 19"/>
          <p:cNvSpPr/>
          <p:nvPr/>
        </p:nvSpPr>
        <p:spPr>
          <a:xfrm>
            <a:off x="8365541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</a:t>
            </a:r>
            <a:endParaRPr lang="en-US" sz="3400" dirty="0"/>
          </a:p>
        </p:txBody>
      </p:sp>
      <p:sp>
        <p:nvSpPr>
          <p:cNvPr id="22" name="Text 20"/>
          <p:cNvSpPr/>
          <p:nvPr/>
        </p:nvSpPr>
        <p:spPr>
          <a:xfrm>
            <a:off x="8383829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Tenir les veilleurs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8383829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Tester chaque mois 10 à 15 questions d'acheteurs sur ChatGPT, Perplexity, Gemini et Claude ; noter si citée, à quel rang, en quels termes.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8383829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383829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ChatGPT, Perplexity, Gemini, Claude, Search Console, CRM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06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FEUILLE DE ROUTE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 trimestre pour être dans la réponse : lisibilité, citations, mesure — puis le dispositif se renforce seul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0-30 JOURS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804672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0" name="Text 8"/>
          <p:cNvSpPr/>
          <p:nvPr/>
        </p:nvSpPr>
        <p:spPr>
          <a:xfrm>
            <a:off x="1005840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Auditer le balisage JSON-LD du site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804672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1005840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Corriger les erreurs bloquantes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804672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04672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Webmaster / Dev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04672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Rich Results Test OK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3996842" y="3520440"/>
            <a:ext cx="365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›</a:t>
            </a:r>
            <a:endParaRPr lang="en-US" sz="3000" dirty="0"/>
          </a:p>
        </p:txBody>
      </p:sp>
      <p:sp>
        <p:nvSpPr>
          <p:cNvPr id="17" name="Shape 15"/>
          <p:cNvSpPr/>
          <p:nvPr/>
        </p:nvSpPr>
        <p:spPr>
          <a:xfrm>
            <a:off x="4399178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399178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9" name="Shape 17"/>
          <p:cNvSpPr/>
          <p:nvPr/>
        </p:nvSpPr>
        <p:spPr>
          <a:xfrm>
            <a:off x="4655210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20" name="Text 18"/>
          <p:cNvSpPr/>
          <p:nvPr/>
        </p:nvSpPr>
        <p:spPr>
          <a:xfrm>
            <a:off x="4655210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30-60 JOURS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4655210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2" name="Text 20"/>
          <p:cNvSpPr/>
          <p:nvPr/>
        </p:nvSpPr>
        <p:spPr>
          <a:xfrm>
            <a:off x="4856378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Publier 3 pages-réponses à questions réelles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655210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4856378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Vérifier llms.txt et sitemap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655210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655210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Content / SEO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655210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URLs indexées + citables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7847381" y="3520440"/>
            <a:ext cx="365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›</a:t>
            </a:r>
            <a:endParaRPr lang="en-US" sz="3000" dirty="0"/>
          </a:p>
        </p:txBody>
      </p:sp>
      <p:sp>
        <p:nvSpPr>
          <p:cNvPr id="29" name="Shape 27"/>
          <p:cNvSpPr/>
          <p:nvPr/>
        </p:nvSpPr>
        <p:spPr>
          <a:xfrm>
            <a:off x="8249717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249717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1" name="Shape 29"/>
          <p:cNvSpPr/>
          <p:nvPr/>
        </p:nvSpPr>
        <p:spPr>
          <a:xfrm>
            <a:off x="8505749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32" name="Text 30"/>
          <p:cNvSpPr/>
          <p:nvPr/>
        </p:nvSpPr>
        <p:spPr>
          <a:xfrm>
            <a:off x="8505749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60-90 JOURS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8505749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4" name="Text 32"/>
          <p:cNvSpPr/>
          <p:nvPr/>
        </p:nvSpPr>
        <p:spPr>
          <a:xfrm>
            <a:off x="8706917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Audit mensuel des citations IA (10-15 questions)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8505749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6" name="Text 34"/>
          <p:cNvSpPr/>
          <p:nvPr/>
        </p:nvSpPr>
        <p:spPr>
          <a:xfrm>
            <a:off x="8706917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Action contenu ou balisage par citation perdue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8505749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8505749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Comité GTM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8505749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Citations IA mesurées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42" name="Text 40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07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0F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700000">
            <a:off x="9966960" y="4023360"/>
            <a:ext cx="2011680" cy="2011680"/>
          </a:xfrm>
          <a:prstGeom prst="rect">
            <a:avLst/>
          </a:prstGeom>
          <a:solidFill>
            <a:srgbClr val="0A0F1A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8122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4" name="Text 2"/>
          <p:cNvSpPr/>
          <p:nvPr/>
        </p:nvSpPr>
        <p:spPr>
          <a:xfrm>
            <a:off x="786384" y="64008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MOT DE LA FIN</a:t>
            </a:r>
            <a:endParaRPr lang="en-US" sz="1050" dirty="0"/>
          </a:p>
        </p:txBody>
      </p:sp>
      <p:sp>
        <p:nvSpPr>
          <p:cNvPr id="5" name="Shape 3"/>
          <p:cNvSpPr/>
          <p:nvPr/>
        </p:nvSpPr>
        <p:spPr>
          <a:xfrm>
            <a:off x="548640" y="1371600"/>
            <a:ext cx="64008" cy="32918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1463040"/>
            <a:ext cx="1024128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26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« Demain matin, quand l'IA de votre meilleur prospect listera les trois fournisseurs capables de traiter son problème, votre marque sera-t-elle dans la réponse, ou dans le brouillard ? »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914400" y="4937760"/>
            <a:ext cx="8229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b="1" spc="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À ENGAGER  —  </a:t>
            </a:r>
            <a:pPr indent="0" marL="0">
              <a:lnSpc>
                <a:spcPct val="115000"/>
              </a:lnSpc>
              <a:buNone/>
            </a:pPr>
            <a:r>
              <a:rPr lang="en-US" sz="1300" i="1" spc="5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Déclarez cette semaine un schéma Organization et listez les dix questions réelles de vos acheteurs.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2A334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08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&amp; RÉFÉRENCES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Une réflexion adossée aux références stratégiques, business et historiques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42416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RÉFÉRENCES STRATÉGIQUES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804672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Sun Tzu, L'Art de la guerre — le renseignement avant le combat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Liddell Hart, Stratégie — l'approche indirecte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Clausewitz, De la guerre — le brouillard de la guerre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4338218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338218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Shape 10"/>
          <p:cNvSpPr/>
          <p:nvPr/>
        </p:nvSpPr>
        <p:spPr>
          <a:xfrm>
            <a:off x="4594250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3" name="Text 11"/>
          <p:cNvSpPr/>
          <p:nvPr/>
        </p:nvSpPr>
        <p:spPr>
          <a:xfrm>
            <a:off x="4831994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ÉTUDES BUSINESS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4594250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TechCrunch, Shopify Q2 2026 — trafic IA ×3, 75 % hors top 100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Anteriad &amp; Ascend2, 631 décideurs, via MarketScale (4 août 2026)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HubSpot, Q2 2026 Earnings Call — lancement AEO (12 août 2026)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8127797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8127797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7" name="Shape 15"/>
          <p:cNvSpPr/>
          <p:nvPr/>
        </p:nvSpPr>
        <p:spPr>
          <a:xfrm>
            <a:off x="8383829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8" name="Text 16"/>
          <p:cNvSpPr/>
          <p:nvPr/>
        </p:nvSpPr>
        <p:spPr>
          <a:xfrm>
            <a:off x="8621573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HISTORIQUES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8383829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Parshall &amp; Tully, Shattered Sword (2005) — Midway côté japonais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Toll Ian W., Pacific Crucible (2011) — le Pacifique en 1941-1942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09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strategiecommerciale.eu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Visibilité IA : soyez vu avant d'être shortlisté, comme à Midway</dc:title>
  <dc:subject>PptxGenJS Presentation</dc:subject>
  <dc:creator>L'Art de la Guerre Commerciale</dc:creator>
  <cp:lastModifiedBy>L'Art de la Guerre Commerciale</cp:lastModifiedBy>
  <cp:revision>1</cp:revision>
  <dcterms:created xsi:type="dcterms:W3CDTF">2026-08-25T10:19:52Z</dcterms:created>
  <dcterms:modified xsi:type="dcterms:W3CDTF">2026-08-25T10:19:52Z</dcterms:modified>
</cp:coreProperties>
</file>