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869680" y="-1097280"/>
            <a:ext cx="4206240" cy="4206240"/>
          </a:xfrm>
          <a:prstGeom prst="rect">
            <a:avLst/>
          </a:prstGeom>
          <a:solidFill>
            <a:srgbClr val="0A0F1A"/>
          </a:solidFill>
          <a:ln w="12700">
            <a:solidFill>
              <a:srgbClr val="2A334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608076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566928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NOTE STRATÉGIQUE · GRANDS PENSEURS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48640" y="1920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question de Foch : la vente consultative B2B avant le pitch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548640" y="4526280"/>
            <a:ext cx="822960" cy="457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4754880"/>
            <a:ext cx="8686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Foch ouvrait toute étude de situation par « De quoi s'agit-il ? » : le diagnostic d'abord, l'offre ensuite. La séquence que vos équipes sautent.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61722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Grands Penseurs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Septembre 2026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Lecture 12 min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strategiecommerciale.eu/vente-consultative-b2b-question-de-foch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SYNTHÈSE EXÉCUTIVE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Nommez le problème avant l'offre : la question de Foch rend sa place au diagnostic B2B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4160520" cy="406908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28800"/>
            <a:ext cx="64008" cy="406908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25980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084832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MESSAGE CLÉ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542032"/>
            <a:ext cx="3648456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pitch générique a perdu son droit d'entrée : 67 % des acheteurs préfèrent se passer du commercial. La valeur du vendeur se loge dans l'aide à formuler et quantifier le problème du client, comme Foch : une question avant la manœuvre.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166360" y="184708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1" name="Text 9"/>
          <p:cNvSpPr/>
          <p:nvPr/>
        </p:nvSpPr>
        <p:spPr>
          <a:xfrm>
            <a:off x="5166360" y="18470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769864" y="187452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 De quoi s'agit-il ? » : nommer le problème avant la manœuvre ; en vente consultative, le diagnostic d'abord, l'offre ensuite.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769864" y="279120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166360" y="286435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5" name="Text 13"/>
          <p:cNvSpPr/>
          <p:nvPr/>
        </p:nvSpPr>
        <p:spPr>
          <a:xfrm>
            <a:off x="5166360" y="286435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769864" y="289179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Forrester (déc. 2024) : 86 % des achats B2B s'enlisent, 81 % des acheteurs sont insatisfaits du fournisseur retenu, 13 décideurs par achat.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769864" y="380847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166360" y="388162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9" name="Text 17"/>
          <p:cNvSpPr/>
          <p:nvPr/>
        </p:nvSpPr>
        <p:spPr>
          <a:xfrm>
            <a:off x="5166360" y="38816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769864" y="390906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 (mars 2026) : 67 % des acheteurs préfèrent une expérience sans commercial : le pitch générique a perdu son droit d'entrée.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769864" y="482574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66360" y="489889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23" name="Text 21"/>
          <p:cNvSpPr/>
          <p:nvPr/>
        </p:nvSpPr>
        <p:spPr>
          <a:xfrm>
            <a:off x="5166360" y="489889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769864" y="492633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manœuvres : question d'ouverture imposée, CRM qui stocke le problème, revue d'appels fondée sur les enregistrements.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POURQUOI C'EST UN ENJEU DE DIRECTION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réflexe du pitch coûte aux trois leviers : croissance enlisée, risque de fuite, cycles gaspillés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CROISSANCE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804672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Confiance = affaires de qualité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804672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L'acheteur qui aborde la décision en confiance a deux fois plus de chances de déclarer une affaire de qualité (Gartner, 2026).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04672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4672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×2 d'affaires de qualité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5" name="Shape 13"/>
          <p:cNvSpPr/>
          <p:nvPr/>
        </p:nvSpPr>
        <p:spPr>
          <a:xfrm>
            <a:off x="4594250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4594250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RISQUES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4594250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Évitement de l'enlisement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594250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Sans diagnostic, l'offre vise un problème jamais énoncé : 86 % d'achats s'enlisent, 65 % d'acheteurs prêts à fuir.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594250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94250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86 % d'achats à risque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3" name="Shape 21"/>
          <p:cNvSpPr/>
          <p:nvPr/>
        </p:nvSpPr>
        <p:spPr>
          <a:xfrm>
            <a:off x="8383829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8383829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COÛTS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8383829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 gratuite, cycles gagnés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8383829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question de Foch ne coûte rien : elle remplace démos prématurées et rendez-vous stériles par une qualification précoce.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8383829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83829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Gaspillage commercial réduit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 · LE CHAMP DE BATAILLE MODERNE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pitch part avant la reconnaissance : l'offre précède le diagnostic et l'acheteur referme la porte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argumentaire calibré pour un interlocuteur unique arrive désarmé devant un comité de treize, face à un acheteur qui préfère s'informer seul.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86 %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804672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achats B2B s'enlisent en route, 81 % d'acheteurs insatisfaits (Forrester, déc. 2024)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38218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38218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4594250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67 %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4594250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acheteurs B2B préfèrent une expérience sans commercial (Gartner, mars 2026)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27797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27797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8383829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99 %</a:t>
            </a:r>
            <a:endParaRPr lang="en-US" sz="4600" dirty="0"/>
          </a:p>
        </p:txBody>
      </p:sp>
      <p:sp>
        <p:nvSpPr>
          <p:cNvPr id="17" name="Text 15"/>
          <p:cNvSpPr/>
          <p:nvPr/>
        </p:nvSpPr>
        <p:spPr>
          <a:xfrm>
            <a:off x="8383829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achats B2B déclenchés par un changement interne chez l'acheteur (Gartner, 2022)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48640" y="6089904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: Forrester, déc. 2024 ; Gartner, mars 2026 ; Gartner, The B2B Buying Journey, 2022.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 · LE MIROIR STRATÉGIQUE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Doullens 1918 : Foch impose la question avant la manœuvre, vos rendez-vous de découverte font de même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5227168" cy="397764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22960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60704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PRÉCÉDENT : FOCH À DOULLENS, 26 MARS 1918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822960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78992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21 mars 1918 : l'offensive allemande Michael enfonce le front britannique, menace de séparer les Alliés.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22960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78992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Doullens, chacun arrive avec sa solution ; Foch impose le seul vrai problème : la jonction à Amiens.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2960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1078992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Problème énoncé, décision le jour même : Foch coordonne les Alliés, puis en prend la direction.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415888" y="1874520"/>
            <a:ext cx="5227168" cy="3977640"/>
          </a:xfrm>
          <a:prstGeom prst="rect">
            <a:avLst/>
          </a:prstGeom>
          <a:solidFill>
            <a:srgbClr val="F2EAD0"/>
          </a:solidFill>
          <a:ln w="9525">
            <a:solidFill>
              <a:srgbClr val="F2EA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15888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6690208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6927952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TRANSPOSITION COMMERCIALE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690208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6946240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 business, c'est la découverte qui qualifie objectifs et problèmes avant toute présentation.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690208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6946240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Tant que le problème n'est pas nommé, démo et pitch produisent de l'agrément et zéro engagement.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690208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6946240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Foch répétait qu'aucun principe ne dispense de regarder le terrain : votre catalogue produit non plus.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757520" y="3525012"/>
            <a:ext cx="676656" cy="676656"/>
          </a:xfrm>
          <a:prstGeom prst="oval">
            <a:avLst/>
          </a:prstGeom>
          <a:solidFill>
            <a:srgbClr val="C9A84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757520" y="3497580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=</a:t>
            </a:r>
            <a:endParaRPr lang="en-US" sz="2800" dirty="0"/>
          </a:p>
        </p:txBody>
      </p:sp>
      <p:sp>
        <p:nvSpPr>
          <p:cNvPr id="27" name="Shape 25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III · L'ORDRE DE BATAILLE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manœuvres pour installer la vente consultative : reconnaissance, carte d'état-major, débriefing sonore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Text 5"/>
          <p:cNvSpPr/>
          <p:nvPr/>
        </p:nvSpPr>
        <p:spPr>
          <a:xfrm>
            <a:off x="786384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804672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reconnaissance obligatoire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04672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Interdire la démo au premier rendez-vous et imposer la question : « Qu'est-ce qui a changé chez vous pour que ce sujet arrive maintenant ? »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804672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4672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Grille MEDDIC pour qualifier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4575962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4594250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CRM comme carte d'état-major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94250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Créer un champ obligatoire « problème client », en langage client ; une opportunité sans problème formulé n'entre pas au pipeline.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94250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94250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Salesforce, HubSpot, 6sense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1" name="Text 19"/>
          <p:cNvSpPr/>
          <p:nvPr/>
        </p:nvSpPr>
        <p:spPr>
          <a:xfrm>
            <a:off x="8365541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8383829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débriefing sonore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383829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Ouvrir chaque revue hebdo par cinq minutes d'un vrai rendez-vous : ratio de parole, questions posées avant la première mention du produit.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8383829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83829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Gong, conversation intelligence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FEUILLE DE ROUTE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trimestre pour inverser la séquence : la question d'ouverture d'abord, l'offre ensuite, partout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0-30 JOURS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04672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Imposer la question d'ouverture unique à toute l'équipe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04672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Interdire la démonstration au premier rendez-vous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04672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Dir. commercial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04672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% de RDV sans démo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996842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17" name="Shape 15"/>
          <p:cNvSpPr/>
          <p:nvPr/>
        </p:nvSpPr>
        <p:spPr>
          <a:xfrm>
            <a:off x="4399178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399178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9" name="Shape 17"/>
          <p:cNvSpPr/>
          <p:nvPr/>
        </p:nvSpPr>
        <p:spPr>
          <a:xfrm>
            <a:off x="4655210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4655210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30-60 JOURS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655210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4856378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Créer le champ « problème client » obligatoire au CRM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655210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4856378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Écarter du pipeline les affaires sans problème formulé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655210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55210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RevOps / Sales ops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655210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% d'opportunités qualifiées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847381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8249717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249717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1" name="Shape 29"/>
          <p:cNvSpPr/>
          <p:nvPr/>
        </p:nvSpPr>
        <p:spPr>
          <a:xfrm>
            <a:off x="8505749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32" name="Text 30"/>
          <p:cNvSpPr/>
          <p:nvPr/>
        </p:nvSpPr>
        <p:spPr>
          <a:xfrm>
            <a:off x="8505749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60-90 JOURS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8505749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4" name="Text 32"/>
          <p:cNvSpPr/>
          <p:nvPr/>
        </p:nvSpPr>
        <p:spPr>
          <a:xfrm>
            <a:off x="8706917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Ouvrir les revues hebdo par l'écoute d'enregistrements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8505749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6" name="Text 34"/>
          <p:cNvSpPr/>
          <p:nvPr/>
        </p:nvSpPr>
        <p:spPr>
          <a:xfrm>
            <a:off x="8706917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Objectiver questions avant mention produit sur un mois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8505749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505749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Sales manager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8505749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Score d'écoute en hausse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8122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786384" y="64008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MOT DE LA FIN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64008" cy="32918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463040"/>
            <a:ext cx="10241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 La prochaine fois qu'un commercial ouvrira son support à la troisième minute d'un rendez-vous, posez-vous la seule question qui compte : de quoi s'agit-il, au juste ? »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14400" y="493776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b="1" spc="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ENGAGER  —  </a:t>
            </a:r>
            <a:pPr indent="0" marL="0">
              <a:lnSpc>
                <a:spcPct val="115000"/>
              </a:lnSpc>
              <a:buNone/>
            </a:pPr>
            <a:r>
              <a:rPr lang="en-US" sz="1300" i="1" spc="5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Avant chaque premier rendez-vous : interdisez la démo et préparez la question qui nomme le problème du client.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2A33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&amp; RÉFÉRENCES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réflexion adossée aux références stratégiques, business et historiques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RÉFÉRENCES STRATÉGIQUES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Foch, Des principes de la guerre (1903)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Foch, Mémoires pour servir à l'histoire de la guerre 1914-1918 (1931)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338218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38218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Shape 10"/>
          <p:cNvSpPr/>
          <p:nvPr/>
        </p:nvSpPr>
        <p:spPr>
          <a:xfrm>
            <a:off x="4594250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3" name="Text 11"/>
          <p:cNvSpPr/>
          <p:nvPr/>
        </p:nvSpPr>
        <p:spPr>
          <a:xfrm>
            <a:off x="4831994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ÉTUDES BUSINESS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594250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Forrester, The State of Business Buying (déc. 2024)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Gartner, enquête acheteurs B2B 2025-2026 (mars 2026)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McKinsey, B2B Pulse, 3 800 décideurs (sept. 2024)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8127797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127797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8383829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8621573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HISTORIQUES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383829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Conférence de Doullens, 26 mars 1918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Offensive Michael, 21 mars 1918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Verdy du Vernois, méthode des cas à l'École de guerre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strategiecommerciale.eu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question de Foch : la vente consultative B2B avant le pitch</dc:title>
  <dc:subject>PptxGenJS Presentation</dc:subject>
  <dc:creator>L'Art de la Guerre Commerciale</dc:creator>
  <cp:lastModifiedBy>L'Art de la Guerre Commerciale</cp:lastModifiedBy>
  <cp:revision>1</cp:revision>
  <dcterms:created xsi:type="dcterms:W3CDTF">2026-09-03T08:19:16Z</dcterms:created>
  <dcterms:modified xsi:type="dcterms:W3CDTF">2026-09-03T08:19:16Z</dcterms:modified>
</cp:coreProperties>
</file>