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8869680" y="-1097280"/>
            <a:ext cx="4206240" cy="4206240"/>
          </a:xfrm>
          <a:prstGeom prst="rect">
            <a:avLst/>
          </a:prstGeom>
          <a:solidFill>
            <a:srgbClr val="0A0F1A"/>
          </a:solidFill>
          <a:ln w="12700">
            <a:solidFill>
              <a:srgbClr val="2A3346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608076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5" name="Text 3"/>
          <p:cNvSpPr/>
          <p:nvPr/>
        </p:nvSpPr>
        <p:spPr>
          <a:xfrm>
            <a:off x="786384" y="566928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NOTE STRATÉGIQUE · GRANDS PENSEURS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548640" y="1920240"/>
            <a:ext cx="104241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Mémoire du Régiment : le savoir tribal de vos agents IA</a:t>
            </a:r>
            <a:endParaRPr lang="en-US" sz="3800" dirty="0"/>
          </a:p>
        </p:txBody>
      </p:sp>
      <p:sp>
        <p:nvSpPr>
          <p:cNvPr id="7" name="Shape 5"/>
          <p:cNvSpPr/>
          <p:nvPr/>
        </p:nvSpPr>
        <p:spPr>
          <a:xfrm>
            <a:off x="548640" y="4526280"/>
            <a:ext cx="822960" cy="457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4754880"/>
            <a:ext cx="8686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400" i="1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Moltke a rendu le savoir des meilleurs officiers indépendant des officiers : codifiez les règles non écrites de votre maison pour vos agents IA.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6172200"/>
            <a:ext cx="1109441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Grands Penseurs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Août 2026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Lecture 12 min    ·    </a:t>
            </a:r>
            <a:pPr indent="0" marL="0">
              <a:buNone/>
            </a:pPr>
            <a:r>
              <a:rPr lang="en-US" sz="1000" b="1" spc="10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strategiecommerciale.eu/savoir-tribal-agents-ia-moltke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SYNTHÈSE EXÉCUTIVE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Vos agents IA valent ce que votre maison leur a appris : le savoir tribal ne s'achète pas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4160520" cy="406908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28800"/>
            <a:ext cx="64008" cy="406908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25980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084832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MESSAGE CLÉ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542032"/>
            <a:ext cx="3648456" cy="3063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Deux patrimoines coexistent : la base de connaissances et le savoir oral de quelques personnes, celui qui fait gagner. Il n'est consigné nulle part ; vos agents IA arrivent naïfs. Goldman le codifie en skills, Moltke l'a institutionnalisé.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166360" y="184708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1" name="Text 9"/>
          <p:cNvSpPr/>
          <p:nvPr/>
        </p:nvSpPr>
        <p:spPr>
          <a:xfrm>
            <a:off x="5166360" y="184708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769864" y="187452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Goldman Sachs codifie les règles non écrites de sa maison en « skills » réutilisables pour ses agents IA (Business Insider, 25 août 2026).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769864" y="279120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166360" y="286435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5" name="Text 13"/>
          <p:cNvSpPr/>
          <p:nvPr/>
        </p:nvSpPr>
        <p:spPr>
          <a:xfrm>
            <a:off x="5166360" y="286435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769864" y="289179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Moltke l'Ancien a rendu le savoir des meilleurs officiers indépendant des officiers : écrit, exercice, critique.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5769864" y="380847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166360" y="388162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19" name="Text 17"/>
          <p:cNvSpPr/>
          <p:nvPr/>
        </p:nvSpPr>
        <p:spPr>
          <a:xfrm>
            <a:off x="5166360" y="388162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769864" y="390906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Gartner (avril 2026) : un enablement piloté par l'IA donnera 40 % de vélocité de phase de vente en plus d'ici 2029.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769864" y="4825746"/>
            <a:ext cx="5873191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166360" y="4898898"/>
            <a:ext cx="402336" cy="402336"/>
          </a:xfrm>
          <a:prstGeom prst="oval">
            <a:avLst/>
          </a:prstGeom>
          <a:solidFill>
            <a:srgbClr val="F2EAD0"/>
          </a:solidFill>
          <a:ln/>
        </p:spPr>
      </p:sp>
      <p:sp>
        <p:nvSpPr>
          <p:cNvPr id="23" name="Text 21"/>
          <p:cNvSpPr/>
          <p:nvPr/>
        </p:nvSpPr>
        <p:spPr>
          <a:xfrm>
            <a:off x="5166360" y="4898898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769864" y="4926330"/>
            <a:ext cx="5873191" cy="9075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manœuvres : section historique des affaires, skills commerciales versionnées, rotation terrain-doctrine.</a:t>
            </a:r>
            <a:endParaRPr lang="en-US" sz="1200" dirty="0"/>
          </a:p>
        </p:txBody>
      </p:sp>
      <p:sp>
        <p:nvSpPr>
          <p:cNvPr id="25" name="Shape 23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POURQUOI C'EST UN ENJEU DE DIRECTION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savoir tribal touche vos trois leviers : revenu, dépendance aux têtes et gaspillage de vos agents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CROISSANCE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804672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Vélocité de vente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804672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agents instruits de vos règles maison produisent des relances dignes de vos meilleurs vendeurs : le pipeline avance plus vite.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04672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04672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+40 % de vélocité (Gartner)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5" name="Shape 13"/>
          <p:cNvSpPr/>
          <p:nvPr/>
        </p:nvSpPr>
        <p:spPr>
          <a:xfrm>
            <a:off x="4594250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4594250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RISQUES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594250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Dépendance à quelques têtes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4594250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départ d'un meilleur vendeur emporte la compétence qui gagne les opportunités : un savoir non codifié est une perte sèche.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4594250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94250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72 % de vendeurs submergés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3" name="Shape 21"/>
          <p:cNvSpPr/>
          <p:nvPr/>
        </p:nvSpPr>
        <p:spPr>
          <a:xfrm>
            <a:off x="8383829" y="2148840"/>
            <a:ext cx="2600858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8383829" y="2148840"/>
            <a:ext cx="260085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COÛTS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8383829" y="2651760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0000"/>
              </a:lnSpc>
              <a:buNone/>
            </a:pPr>
            <a:r>
              <a:rPr lang="en-US" sz="155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Moins de générique</a:t>
            </a:r>
            <a:endParaRPr lang="en-US" sz="1550" dirty="0"/>
          </a:p>
        </p:txBody>
      </p:sp>
      <p:sp>
        <p:nvSpPr>
          <p:cNvPr id="26" name="Text 24"/>
          <p:cNvSpPr/>
          <p:nvPr/>
        </p:nvSpPr>
        <p:spPr>
          <a:xfrm>
            <a:off x="8383829" y="3337560"/>
            <a:ext cx="3003194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Sans skills, vos agents produisent du générique : le corpus codifié devient le support d'onboarding et réduit la mise au courant.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8383829" y="498348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383829" y="5056632"/>
            <a:ext cx="300319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1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IMPACT  </a:t>
            </a:r>
            <a:pPr indent="0" marL="0">
              <a:lnSpc>
                <a:spcPct val="105000"/>
              </a:lnSpc>
              <a:buNone/>
            </a:pPr>
            <a:r>
              <a:rPr lang="en-US" sz="1100" i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Onboarding accéléré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 · LE CHAMP DE BATAILLE MODERNE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savoir utile est réparti dans la maison : il ne devient une arme qu'une fois rassemblé</a:t>
            </a:r>
            <a:endParaRPr lang="en-US" sz="2100" dirty="0"/>
          </a:p>
        </p:txBody>
      </p:sp>
      <p:sp>
        <p:nvSpPr>
          <p:cNvPr id="5" name="Text 3"/>
          <p:cNvSpPr/>
          <p:nvPr/>
        </p:nvSpPr>
        <p:spPr>
          <a:xfrm>
            <a:off x="548640" y="1783080"/>
            <a:ext cx="11094415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3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Vos agents rédigent du générique, des relances que votre meilleur commercial n'enverrait jamais. Le modèle s'achète partout, pas la manière de s'en servir.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40 %</a:t>
            </a:r>
            <a:endParaRPr lang="en-US" sz="4600" dirty="0"/>
          </a:p>
        </p:txBody>
      </p:sp>
      <p:sp>
        <p:nvSpPr>
          <p:cNvPr id="9" name="Text 7"/>
          <p:cNvSpPr/>
          <p:nvPr/>
        </p:nvSpPr>
        <p:spPr>
          <a:xfrm>
            <a:off x="804672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 vélocité de phase de vente en plus d'ici 2029, enablement IA (Gartner 2026)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338218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38218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4594250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2,4×</a:t>
            </a:r>
            <a:endParaRPr lang="en-US" sz="4600" dirty="0"/>
          </a:p>
        </p:txBody>
      </p:sp>
      <p:sp>
        <p:nvSpPr>
          <p:cNvPr id="13" name="Text 11"/>
          <p:cNvSpPr/>
          <p:nvPr/>
        </p:nvSpPr>
        <p:spPr>
          <a:xfrm>
            <a:off x="4594250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plus de chances de forte croissance en cassant les silos internes (Gartner 2026)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27797" y="2697480"/>
            <a:ext cx="3515258" cy="301752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127797" y="2697480"/>
            <a:ext cx="64008" cy="30175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6" name="Text 14"/>
          <p:cNvSpPr/>
          <p:nvPr/>
        </p:nvSpPr>
        <p:spPr>
          <a:xfrm>
            <a:off x="8383829" y="3108960"/>
            <a:ext cx="305805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72 %</a:t>
            </a:r>
            <a:endParaRPr lang="en-US" sz="4600" dirty="0"/>
          </a:p>
        </p:txBody>
      </p:sp>
      <p:sp>
        <p:nvSpPr>
          <p:cNvPr id="17" name="Text 15"/>
          <p:cNvSpPr/>
          <p:nvPr/>
        </p:nvSpPr>
        <p:spPr>
          <a:xfrm>
            <a:off x="8383829" y="4251960"/>
            <a:ext cx="3003194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vendeurs B2B submergés par les compétences exigées, -45 % de quota (Gartner 2024)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04</a:t>
            </a:r>
            <a:endParaRPr lang="en-US" sz="800" dirty="0"/>
          </a:p>
        </p:txBody>
      </p:sp>
      <p:sp>
        <p:nvSpPr>
          <p:cNvPr id="21" name="Text 19"/>
          <p:cNvSpPr/>
          <p:nvPr/>
        </p:nvSpPr>
        <p:spPr>
          <a:xfrm>
            <a:off x="548640" y="6089904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: Gartner, avril 2026 (227 directeurs commerciaux) ; Gartner, septembre 2024 (1 026 commerciaux B2B).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 · LE MIROIR STRATÉGIQUE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Moltke a fait penser ses officiers ensemble : la doctrine écrite bat l'intuition individuelle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5227168" cy="3977640"/>
          </a:xfrm>
          <a:prstGeom prst="rect">
            <a:avLst/>
          </a:prstGeom>
          <a:solidFill>
            <a:srgbClr val="0A0F1A"/>
          </a:solidFill>
          <a:ln w="9525">
            <a:solidFill>
              <a:srgbClr val="0A0F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22960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60704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PRÉCÉDENT — MOLTKE, 1857-1888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822960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78992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1857 : un bureau de cartographes ; 1888 : le cerveau d'une armée victorieuse de trois guerres.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822960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78992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Quatre pièces : Kriegsakademie, Kriegsspiel, section historique, rotation état-major/troupe.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22960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1078992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Sadowa 1866 : trois armées convergent sans plan minuté, unies par des jugements formés à la même école.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6415888" y="1874520"/>
            <a:ext cx="5227168" cy="3977640"/>
          </a:xfrm>
          <a:prstGeom prst="rect">
            <a:avLst/>
          </a:prstGeom>
          <a:solidFill>
            <a:srgbClr val="F2EAD0"/>
          </a:solidFill>
          <a:ln w="9525">
            <a:solidFill>
              <a:srgbClr val="F2EAD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415888" y="1874520"/>
            <a:ext cx="64008" cy="39776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6690208" y="218998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6927952" y="214884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TRANSPOSITION COMMERCIALE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690208" y="282549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6946240" y="274320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Vos tenets sont oraux : le seuil de remise, la question qui sort le sponsor de sa réserve.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690208" y="378561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6946240" y="370332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Les skills de Goldman (« cloud fast track ») sont des maximes de Moltke adressées à des agents.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690208" y="4745736"/>
            <a:ext cx="109728" cy="109728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6946240" y="4663440"/>
            <a:ext cx="4422496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différence entre votre agent et celui du concurrent se jouera sur ce que vous lui avez appris.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757520" y="3525012"/>
            <a:ext cx="676656" cy="676656"/>
          </a:xfrm>
          <a:prstGeom prst="oval">
            <a:avLst/>
          </a:prstGeom>
          <a:solidFill>
            <a:srgbClr val="C9A84C"/>
          </a:solidFill>
          <a:ln w="25400">
            <a:solidFill>
              <a:srgbClr val="FFFFF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757520" y="3497580"/>
            <a:ext cx="676656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=</a:t>
            </a:r>
            <a:endParaRPr lang="en-US" sz="2800" dirty="0"/>
          </a:p>
        </p:txBody>
      </p:sp>
      <p:sp>
        <p:nvSpPr>
          <p:cNvPr id="27" name="Shape 25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III · L'ORDRE DE BATAILLE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Trois manœuvres pour transformer le savoir oral de vos meilleurs vendeurs en doctrine d'entreprise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Text 5"/>
          <p:cNvSpPr/>
          <p:nvPr/>
        </p:nvSpPr>
        <p:spPr>
          <a:xfrm>
            <a:off x="786384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01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04672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section historique des affaires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04672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Revue mensuelle de deux affaires, une gagnée et une perdue, dont le livrable est un document : contexte, décision, alternative, critère qui a tranché.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804672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04672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Gong, Chorus by ZoomInfo, Seismic, Allego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338218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338218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4" name="Text 12"/>
          <p:cNvSpPr/>
          <p:nvPr/>
        </p:nvSpPr>
        <p:spPr>
          <a:xfrm>
            <a:off x="4575962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02</a:t>
            </a:r>
            <a:endParaRPr lang="en-US" sz="3400" dirty="0"/>
          </a:p>
        </p:txBody>
      </p:sp>
      <p:sp>
        <p:nvSpPr>
          <p:cNvPr id="15" name="Text 13"/>
          <p:cNvSpPr/>
          <p:nvPr/>
        </p:nvSpPr>
        <p:spPr>
          <a:xfrm>
            <a:off x="4594250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Des skills commerciales versionnées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594250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Interviewer vos cinq meilleurs vendeurs, produire cinq à huit skills courtes, une par moment de vérité du cycle. Versionnez-les comme du code.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94250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94250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MEDDPICC, Guru, Notion, Confluence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8127797" y="1874520"/>
            <a:ext cx="3515258" cy="402336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8127797" y="1874520"/>
            <a:ext cx="64008" cy="402336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1" name="Text 19"/>
          <p:cNvSpPr/>
          <p:nvPr/>
        </p:nvSpPr>
        <p:spPr>
          <a:xfrm>
            <a:off x="8365541" y="2075688"/>
            <a:ext cx="3058058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03</a:t>
            </a:r>
            <a:endParaRPr lang="en-US" sz="3400" dirty="0"/>
          </a:p>
        </p:txBody>
      </p:sp>
      <p:sp>
        <p:nvSpPr>
          <p:cNvPr id="22" name="Text 20"/>
          <p:cNvSpPr/>
          <p:nvPr/>
        </p:nvSpPr>
        <p:spPr>
          <a:xfrm>
            <a:off x="8383829" y="2834640"/>
            <a:ext cx="300319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14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rotation terrain-doctrine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383829" y="3840480"/>
            <a:ext cx="3003194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 Manœuvre
</a:t>
            </a:r>
            <a:pPr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Détacher un commercial senior à mi-temps sur l'enablement, puis le renvoyer en territoire : une doctrine écrite par des pairs qui viennent de vendre.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8383829" y="5120640"/>
            <a:ext cx="300319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383829" y="5184648"/>
            <a:ext cx="300319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0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Outils  </a:t>
            </a:r>
            <a:pPr indent="0" marL="0">
              <a:lnSpc>
                <a:spcPct val="105000"/>
              </a:lnSpc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Sales enablement, Seismic, Allego, CRM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FEUILLE DE ROUTE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 trimestre pour codifier : documenter, écrire les skills, faire circuler les hommes — et mesurer l'écart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8640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804672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0-30 JOURS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804672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1005840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Lancer la revue mensuelle d'affaires gagnées et perdues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04672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Text 10"/>
          <p:cNvSpPr/>
          <p:nvPr/>
        </p:nvSpPr>
        <p:spPr>
          <a:xfrm>
            <a:off x="1005840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Interviewer trois meilleurs vendeurs sur leurs règles implicites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04672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04672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Dir. commercial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804672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Premier document de revue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996842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4399178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99178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9" name="Shape 17"/>
          <p:cNvSpPr/>
          <p:nvPr/>
        </p:nvSpPr>
        <p:spPr>
          <a:xfrm>
            <a:off x="4655210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20" name="Text 18"/>
          <p:cNvSpPr/>
          <p:nvPr/>
        </p:nvSpPr>
        <p:spPr>
          <a:xfrm>
            <a:off x="4655210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30-60 JOURS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655210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2" name="Text 20"/>
          <p:cNvSpPr/>
          <p:nvPr/>
        </p:nvSpPr>
        <p:spPr>
          <a:xfrm>
            <a:off x="4856378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Rédiger cinq à huit skills par moment de vérité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655210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24" name="Text 22"/>
          <p:cNvSpPr/>
          <p:nvPr/>
        </p:nvSpPr>
        <p:spPr>
          <a:xfrm>
            <a:off x="4856378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Versionner les skills dans le socle de connaissance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55210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655210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Enablement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655210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Skills versionnées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7847381" y="3520440"/>
            <a:ext cx="365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›</a:t>
            </a:r>
            <a:endParaRPr lang="en-US" sz="3000" dirty="0"/>
          </a:p>
        </p:txBody>
      </p:sp>
      <p:sp>
        <p:nvSpPr>
          <p:cNvPr id="29" name="Shape 27"/>
          <p:cNvSpPr/>
          <p:nvPr/>
        </p:nvSpPr>
        <p:spPr>
          <a:xfrm>
            <a:off x="8249717" y="2011680"/>
            <a:ext cx="3393338" cy="3749040"/>
          </a:xfrm>
          <a:prstGeom prst="rect">
            <a:avLst/>
          </a:prstGeom>
          <a:solidFill>
            <a:srgbClr val="F5F6F8"/>
          </a:solidFill>
          <a:ln w="9525">
            <a:solidFill>
              <a:srgbClr val="F5F6F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249717" y="2011680"/>
            <a:ext cx="64008" cy="37490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1" name="Shape 29"/>
          <p:cNvSpPr/>
          <p:nvPr/>
        </p:nvSpPr>
        <p:spPr>
          <a:xfrm>
            <a:off x="8505749" y="2267712"/>
            <a:ext cx="2881274" cy="310896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32" name="Text 30"/>
          <p:cNvSpPr/>
          <p:nvPr/>
        </p:nvSpPr>
        <p:spPr>
          <a:xfrm>
            <a:off x="8505749" y="2267712"/>
            <a:ext cx="288127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60-90 JOURS</a:t>
            </a:r>
            <a:endParaRPr lang="en-US" sz="950" dirty="0"/>
          </a:p>
        </p:txBody>
      </p:sp>
      <p:sp>
        <p:nvSpPr>
          <p:cNvPr id="33" name="Shape 31"/>
          <p:cNvSpPr/>
          <p:nvPr/>
        </p:nvSpPr>
        <p:spPr>
          <a:xfrm>
            <a:off x="8505749" y="2852928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4" name="Text 32"/>
          <p:cNvSpPr/>
          <p:nvPr/>
        </p:nvSpPr>
        <p:spPr>
          <a:xfrm>
            <a:off x="8706917" y="2788920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Détacher un senior sur l'enablement un trimestre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8505749" y="3694176"/>
            <a:ext cx="100584" cy="100584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6" name="Text 34"/>
          <p:cNvSpPr/>
          <p:nvPr/>
        </p:nvSpPr>
        <p:spPr>
          <a:xfrm>
            <a:off x="8706917" y="3630168"/>
            <a:ext cx="268010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6000"/>
              </a:lnSpc>
              <a:buNone/>
            </a:pPr>
            <a:r>
              <a:rPr lang="en-US" sz="110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Brancher les skills sur les agents et le CRM</a:t>
            </a:r>
            <a:endParaRPr lang="en-US" sz="1100" dirty="0"/>
          </a:p>
        </p:txBody>
      </p:sp>
      <p:sp>
        <p:nvSpPr>
          <p:cNvPr id="37" name="Shape 35"/>
          <p:cNvSpPr/>
          <p:nvPr/>
        </p:nvSpPr>
        <p:spPr>
          <a:xfrm>
            <a:off x="8505749" y="4800600"/>
            <a:ext cx="2881274" cy="0"/>
          </a:xfrm>
          <a:prstGeom prst="line">
            <a:avLst/>
          </a:prstGeom>
          <a:noFill/>
          <a:ln w="6350">
            <a:solidFill>
              <a:srgbClr val="E2E4E9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8505749" y="489204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Pilote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CRO / COMEX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8505749" y="5257800"/>
            <a:ext cx="288127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KPI  </a:t>
            </a:r>
            <a:pPr indent="0" marL="0">
              <a:buNone/>
            </a:pPr>
            <a:r>
              <a:rPr lang="en-US" sz="10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Agents instruits et testés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F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9966960" y="4023360"/>
            <a:ext cx="2011680" cy="2011680"/>
          </a:xfrm>
          <a:prstGeom prst="rect">
            <a:avLst/>
          </a:prstGeom>
          <a:solidFill>
            <a:srgbClr val="0A0F1A"/>
          </a:solidFill>
          <a:ln w="12700">
            <a:solidFill>
              <a:srgbClr val="C9A84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548640" y="68122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4" name="Text 2"/>
          <p:cNvSpPr/>
          <p:nvPr/>
        </p:nvSpPr>
        <p:spPr>
          <a:xfrm>
            <a:off x="786384" y="64008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LE MOT DE LA FIN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548640" y="1371600"/>
            <a:ext cx="64008" cy="329184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1463040"/>
            <a:ext cx="1024128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« Si votre meilleur commercial démissionnait demain matin, que resterait-il de son savoir : un dossier de comptes rendus, ou une doctrine que vos agents sauraient appliquer lundi ? »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14400" y="4937760"/>
            <a:ext cx="8229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b="1" spc="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À ENGAGER  —  </a:t>
            </a:r>
            <a:pPr indent="0" marL="0">
              <a:lnSpc>
                <a:spcPct val="115000"/>
              </a:lnSpc>
              <a:buNone/>
            </a:pPr>
            <a:r>
              <a:rPr lang="en-US" sz="1300" i="1" spc="50" kern="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Lancez ce mois-ci la revue mensuelle : deux affaires, un document — et le corpus d'entraînement de vos agents commence.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2A334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893A7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08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49834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3" name="Text 1"/>
          <p:cNvSpPr/>
          <p:nvPr/>
        </p:nvSpPr>
        <p:spPr>
          <a:xfrm>
            <a:off x="786384" y="45720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&amp; RÉFÉRENCES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786384"/>
            <a:ext cx="11094415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2000"/>
              </a:lnSpc>
              <a:buNone/>
            </a:pPr>
            <a:r>
              <a:rPr lang="en-US" sz="2100" b="1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Une réflexion adossée aux références stratégiques, business et historiques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48640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7" name="Shape 5"/>
          <p:cNvSpPr/>
          <p:nvPr/>
        </p:nvSpPr>
        <p:spPr>
          <a:xfrm>
            <a:off x="804672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8" name="Text 6"/>
          <p:cNvSpPr/>
          <p:nvPr/>
        </p:nvSpPr>
        <p:spPr>
          <a:xfrm>
            <a:off x="1042416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RÉFÉRENCES STRATÉGIQUES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04672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Moltke, Moltke on the Art of War — Instructions de 1869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Clausewitz, De la guerre — la grammaire de l'état-major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338218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338218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2" name="Shape 10"/>
          <p:cNvSpPr/>
          <p:nvPr/>
        </p:nvSpPr>
        <p:spPr>
          <a:xfrm>
            <a:off x="4594250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3" name="Text 11"/>
          <p:cNvSpPr/>
          <p:nvPr/>
        </p:nvSpPr>
        <p:spPr>
          <a:xfrm>
            <a:off x="4831994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ÉTUDES BUSINESS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94250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Business Insider, 25/08/2026 — les skills de Goldman Sachs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Gartner, avril 2026 — enablement IA, +40 % de vélocité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McKinsey, State of AI 2026 — 37 % EBIT, 6 % high performers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8127797" y="1920240"/>
            <a:ext cx="3515258" cy="3931920"/>
          </a:xfrm>
          <a:prstGeom prst="rect">
            <a:avLst/>
          </a:prstGeom>
          <a:solidFill>
            <a:srgbClr val="FFFFFF"/>
          </a:solidFill>
          <a:ln w="9525">
            <a:solidFill>
              <a:srgbClr val="E2E4E9"/>
            </a:solidFill>
            <a:prstDash val="solid"/>
          </a:ln>
          <a:effectLst>
            <a:outerShdw sx="100000" sy="100000" kx="0" ky="0" algn="bl" rotWithShape="0" blurRad="88900" dist="38100" dir="8100000">
              <a:srgbClr val="0A0F1A">
                <a:alpha val="1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127797" y="1920240"/>
            <a:ext cx="64008" cy="3931920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7" name="Shape 15"/>
          <p:cNvSpPr/>
          <p:nvPr/>
        </p:nvSpPr>
        <p:spPr>
          <a:xfrm>
            <a:off x="8383829" y="2235708"/>
            <a:ext cx="118872" cy="118872"/>
          </a:xfrm>
          <a:prstGeom prst="rect">
            <a:avLst/>
          </a:prstGeom>
          <a:solidFill>
            <a:srgbClr val="C9A84C"/>
          </a:solidFill>
          <a:ln/>
        </p:spPr>
      </p:sp>
      <p:sp>
        <p:nvSpPr>
          <p:cNvPr id="18" name="Text 16"/>
          <p:cNvSpPr/>
          <p:nvPr/>
        </p:nvSpPr>
        <p:spPr>
          <a:xfrm>
            <a:off x="8621573" y="2194560"/>
            <a:ext cx="11094415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250" kern="0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SOURCES HISTORIQUES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8383829" y="2697480"/>
            <a:ext cx="3003194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Bataille de Sadowa, 3 juillet 1866 — 44 000 pertes autrichiennes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00000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
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b="1" dirty="0">
                <a:solidFill>
                  <a:srgbClr val="C9A84C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—  </a:t>
            </a:r>
            <a:pPr indent="0" marL="0">
              <a:lnSpc>
                <a:spcPct val="125000"/>
              </a:lnSpc>
              <a:spcAft>
                <a:spcPts val="600"/>
              </a:spcAft>
              <a:buNone/>
            </a:pPr>
            <a:r>
              <a:rPr lang="en-US" sz="1050" dirty="0">
                <a:solidFill>
                  <a:srgbClr val="0A0F1A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Wikipedia — German General Staff, Kriegsakademie, rotation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48640" y="6437376"/>
            <a:ext cx="11094415" cy="0"/>
          </a:xfrm>
          <a:prstGeom prst="line">
            <a:avLst/>
          </a:prstGeom>
          <a:noFill/>
          <a:ln w="9525">
            <a:solidFill>
              <a:srgbClr val="E2E4E9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649224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L’Art de la Guerre Commerciale  ·  strategiecommerciale.eu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10728655" y="649224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5A6473"/>
                </a:solidFill>
                <a:latin typeface="Poppins" pitchFamily="34" charset="0"/>
                <a:ea typeface="Poppins" pitchFamily="34" charset="-122"/>
                <a:cs typeface="Poppins" pitchFamily="34" charset="-120"/>
              </a:rPr>
              <a:t>09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strategiecommerciale.eu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Mémoire du Régiment : le savoir tribal de vos agents IA</dc:title>
  <dc:subject>PptxGenJS Presentation</dc:subject>
  <dc:creator>L'Art de la Guerre Commerciale</dc:creator>
  <cp:lastModifiedBy>L'Art de la Guerre Commerciale</cp:lastModifiedBy>
  <cp:revision>1</cp:revision>
  <dcterms:created xsi:type="dcterms:W3CDTF">2026-08-27T10:19:33Z</dcterms:created>
  <dcterms:modified xsi:type="dcterms:W3CDTF">2026-08-27T10:19:33Z</dcterms:modified>
</cp:coreProperties>
</file>