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2700000">
            <a:off x="8869680" y="-1097280"/>
            <a:ext cx="4206240" cy="4206240"/>
          </a:xfrm>
          <a:prstGeom prst="rect">
            <a:avLst/>
          </a:prstGeom>
          <a:solidFill>
            <a:srgbClr val="0A0F1A"/>
          </a:solidFill>
          <a:ln w="12700">
            <a:solidFill>
              <a:srgbClr val="2A334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 rot="2700000">
            <a:off x="9966960" y="4023360"/>
            <a:ext cx="2011680" cy="2011680"/>
          </a:xfrm>
          <a:prstGeom prst="rect">
            <a:avLst/>
          </a:prstGeom>
          <a:solidFill>
            <a:srgbClr val="0A0F1A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48640" y="608076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5" name="Text 3"/>
          <p:cNvSpPr/>
          <p:nvPr/>
        </p:nvSpPr>
        <p:spPr>
          <a:xfrm>
            <a:off x="786384" y="566928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NOTE STRATÉGIQUE · GRANDES BATAILLES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548640" y="1920240"/>
            <a:ext cx="104241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Coalition de 1813 : Claudeforce et l'alliance IA de la vente B2B</a:t>
            </a:r>
            <a:endParaRPr lang="en-US" sz="3800" dirty="0"/>
          </a:p>
        </p:txBody>
      </p:sp>
      <p:sp>
        <p:nvSpPr>
          <p:cNvPr id="7" name="Shape 5"/>
          <p:cNvSpPr/>
          <p:nvPr/>
        </p:nvSpPr>
        <p:spPr>
          <a:xfrm>
            <a:off x="548640" y="4526280"/>
            <a:ext cx="822960" cy="457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548640" y="4754880"/>
            <a:ext cx="8686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i="1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1813 : la Sixième Coalition bat Napoléon sans jamais l'affronter seul. 26 août 2026 : Salesforce et Anthropic unissent données et IA dans Claudeforce.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48640" y="617220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Grandes Batailles    ·    </a:t>
            </a:r>
            <a:pPr indent="0" marL="0">
              <a:buNone/>
            </a:pPr>
            <a:r>
              <a:rPr lang="en-US" sz="1000" b="1" spc="100" kern="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Septembre 2026    ·    </a:t>
            </a:r>
            <a:pPr indent="0" marL="0">
              <a:buNone/>
            </a:pPr>
            <a:r>
              <a:rPr lang="en-US" sz="1000" b="1" spc="100" kern="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Lecture 14 min    ·    </a:t>
            </a:r>
            <a:pPr indent="0" marL="0">
              <a:buNone/>
            </a:pPr>
            <a:r>
              <a:rPr lang="en-US" sz="1000" b="1" spc="10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strategiecommerciale.eu/claudeforce-alliance-ia-vente-1813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SYNTHÈSE EXÉCUTIVE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Claudeforce change la donne : votre avantage n'est plus le modèle, c'est votre place dans la coalition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4160520" cy="4069080"/>
          </a:xfrm>
          <a:prstGeom prst="rect">
            <a:avLst/>
          </a:prstGeom>
          <a:solidFill>
            <a:srgbClr val="0A0F1A"/>
          </a:solidFill>
          <a:ln w="9525">
            <a:solidFill>
              <a:srgbClr val="0A0F1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48640" y="1828800"/>
            <a:ext cx="64008" cy="406908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04672" y="2125980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1042416" y="2084832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MESSAGE CLÉ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804672" y="2542032"/>
            <a:ext cx="3648456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Claudeforce fait basculer la vente IA du modèle vers la coalition : 37 skills dans Claude, CRM exposé aux agents. Comme en 1813, l'avantage va aux forces complémentaires agrégées ; votre centre de gravité reste la donnée gouvernée.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5166360" y="1847088"/>
            <a:ext cx="402336" cy="402336"/>
          </a:xfrm>
          <a:prstGeom prst="oval">
            <a:avLst/>
          </a:prstGeom>
          <a:solidFill>
            <a:srgbClr val="F2EAD0"/>
          </a:solidFill>
          <a:ln/>
        </p:spPr>
      </p:sp>
      <p:sp>
        <p:nvSpPr>
          <p:cNvPr id="11" name="Text 9"/>
          <p:cNvSpPr/>
          <p:nvPr/>
        </p:nvSpPr>
        <p:spPr>
          <a:xfrm>
            <a:off x="5166360" y="184708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5769864" y="1874520"/>
            <a:ext cx="5873191" cy="907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Trachenberg, 9-12 juillet 1813 : la Sixième Coalition adopte un plan commun, éviter Napoléon et battre séparément ses maréchaux.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5769864" y="2791206"/>
            <a:ext cx="5873191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166360" y="2864358"/>
            <a:ext cx="402336" cy="402336"/>
          </a:xfrm>
          <a:prstGeom prst="oval">
            <a:avLst/>
          </a:prstGeom>
          <a:solidFill>
            <a:srgbClr val="F2EAD0"/>
          </a:solidFill>
          <a:ln/>
        </p:spPr>
      </p:sp>
      <p:sp>
        <p:nvSpPr>
          <p:cNvPr id="15" name="Text 13"/>
          <p:cNvSpPr/>
          <p:nvPr/>
        </p:nvSpPr>
        <p:spPr>
          <a:xfrm>
            <a:off x="5166360" y="286435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5769864" y="2891790"/>
            <a:ext cx="5873191" cy="907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Claudeforce (26 août 2026) : à Salesforce les données et workflows, à Anthropic le raisonnement, 37 skills de vente dans un plugin.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5769864" y="3808476"/>
            <a:ext cx="5873191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166360" y="3881628"/>
            <a:ext cx="402336" cy="402336"/>
          </a:xfrm>
          <a:prstGeom prst="oval">
            <a:avLst/>
          </a:prstGeom>
          <a:solidFill>
            <a:srgbClr val="F2EAD0"/>
          </a:solidFill>
          <a:ln/>
        </p:spPr>
      </p:sp>
      <p:sp>
        <p:nvSpPr>
          <p:cNvPr id="19" name="Text 17"/>
          <p:cNvSpPr/>
          <p:nvPr/>
        </p:nvSpPr>
        <p:spPr>
          <a:xfrm>
            <a:off x="5166360" y="388162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769864" y="3909060"/>
            <a:ext cx="5873191" cy="907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Clausewitz : le centre de gravité d'une alliance, c'est la communauté d'intérêts, contrat, permissions, donnée gouvernée.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5769864" y="4825746"/>
            <a:ext cx="5873191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166360" y="4898898"/>
            <a:ext cx="402336" cy="402336"/>
          </a:xfrm>
          <a:prstGeom prst="oval">
            <a:avLst/>
          </a:prstGeom>
          <a:solidFill>
            <a:srgbClr val="F2EAD0"/>
          </a:solidFill>
          <a:ln/>
        </p:spPr>
      </p:sp>
      <p:sp>
        <p:nvSpPr>
          <p:cNvPr id="23" name="Text 21"/>
          <p:cNvSpPr/>
          <p:nvPr/>
        </p:nvSpPr>
        <p:spPr>
          <a:xfrm>
            <a:off x="5166360" y="489889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5769864" y="4926330"/>
            <a:ext cx="5873191" cy="907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Gartner (28 juillet 2026) : refondre données, automatisation et expérience vendeur multiplie par cinq le retour sur l'IA d'ici 2028.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POURQUOI C'EST UN ENJEU DE DIRECTION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coalition IA touche vos trois leviers : revenu, exposition de la donnée et coût de la stack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04672" y="2148840"/>
            <a:ext cx="2600858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804672" y="2148840"/>
            <a:ext cx="260085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CROISSANCE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804672" y="2651760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Vélocité du pipeline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804672" y="3337560"/>
            <a:ext cx="300319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Des agents instruits de vos données et règles préparent rendez-vous et revues de pipeline : le cycle s'accélère sans embaucher.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804672" y="498348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04672" y="5056632"/>
            <a:ext cx="300319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IMPACT  </a:t>
            </a:r>
            <a:pPr indent="0" marL="0">
              <a:lnSpc>
                <a:spcPct val="105000"/>
              </a:lnSpc>
              <a:buNone/>
            </a:pPr>
            <a:r>
              <a:rPr lang="en-US" sz="1100" i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×5 retour IA (Gartner)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4338218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4338218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5" name="Shape 13"/>
          <p:cNvSpPr/>
          <p:nvPr/>
        </p:nvSpPr>
        <p:spPr>
          <a:xfrm>
            <a:off x="4594250" y="2148840"/>
            <a:ext cx="2600858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16" name="Text 14"/>
          <p:cNvSpPr/>
          <p:nvPr/>
        </p:nvSpPr>
        <p:spPr>
          <a:xfrm>
            <a:off x="4594250" y="2148840"/>
            <a:ext cx="260085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RISQUES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4594250" y="2651760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Permissions exposées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4594250" y="3337560"/>
            <a:ext cx="300319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 profil sur-provisionné devient un risque quand un agent interroge tout en 30 s : il hérite des droits, pas du jugement.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4594250" y="498348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94250" y="5056632"/>
            <a:ext cx="300319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IMPACT  </a:t>
            </a:r>
            <a:pPr indent="0" marL="0">
              <a:lnSpc>
                <a:spcPct val="105000"/>
              </a:lnSpc>
              <a:buNone/>
            </a:pPr>
            <a:r>
              <a:rPr lang="en-US" sz="1100" i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10× agents vs vendeurs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8127797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8127797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3" name="Shape 21"/>
          <p:cNvSpPr/>
          <p:nvPr/>
        </p:nvSpPr>
        <p:spPr>
          <a:xfrm>
            <a:off x="8383829" y="2148840"/>
            <a:ext cx="2600858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24" name="Text 22"/>
          <p:cNvSpPr/>
          <p:nvPr/>
        </p:nvSpPr>
        <p:spPr>
          <a:xfrm>
            <a:off x="8383829" y="2148840"/>
            <a:ext cx="260085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COÛTS</a:t>
            </a:r>
            <a:endParaRPr lang="en-US" sz="950" dirty="0"/>
          </a:p>
        </p:txBody>
      </p:sp>
      <p:sp>
        <p:nvSpPr>
          <p:cNvPr id="25" name="Text 23"/>
          <p:cNvSpPr/>
          <p:nvPr/>
        </p:nvSpPr>
        <p:spPr>
          <a:xfrm>
            <a:off x="8383829" y="2651760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Double facturation</a:t>
            </a:r>
            <a:endParaRPr lang="en-US" sz="1550" dirty="0"/>
          </a:p>
        </p:txBody>
      </p:sp>
      <p:sp>
        <p:nvSpPr>
          <p:cNvPr id="26" name="Text 24"/>
          <p:cNvSpPr/>
          <p:nvPr/>
        </p:nvSpPr>
        <p:spPr>
          <a:xfrm>
            <a:off x="8383829" y="3337560"/>
            <a:ext cx="300319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Salesforce facture au volume d'API, Anthropic à l'inférence : deux factures par workflow rendent le calcul par outil illisible.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8383829" y="498348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383829" y="5056632"/>
            <a:ext cx="300319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IMPACT  </a:t>
            </a:r>
            <a:pPr indent="0" marL="0">
              <a:lnSpc>
                <a:spcPct val="105000"/>
              </a:lnSpc>
              <a:buNone/>
            </a:pPr>
            <a:r>
              <a:rPr lang="en-US" sz="1100" i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 factures, 1 workflow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31" name="Text 29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 · LE CHAMP DE BATAILLE MODERNE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Dix fois plus d'agents IA que de vendeurs d'ici 2028 : votre gouvernance de la donnée n'est pas prête</a:t>
            </a:r>
            <a:endParaRPr lang="en-US" sz="2100" dirty="0"/>
          </a:p>
        </p:txBody>
      </p:sp>
      <p:sp>
        <p:nvSpPr>
          <p:cNvPr id="5" name="Text 3"/>
          <p:cNvSpPr/>
          <p:nvPr/>
        </p:nvSpPr>
        <p:spPr>
          <a:xfrm>
            <a:off x="548640" y="17830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i="1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Claudeforce accélère la mise à l'échelle sans corriger le défaut d'origine : fragmentation des systèmes, qualité et permissions restent votre problème.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2697480"/>
            <a:ext cx="3515258" cy="301752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48640" y="2697480"/>
            <a:ext cx="64008" cy="30175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804672" y="3108960"/>
            <a:ext cx="305805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10×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804672" y="4251960"/>
            <a:ext cx="300319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plus d'agents IA que de vendeurs en 2028 ; moins de 40 % de vendeurs satisfaits (Gartner)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338218" y="2697480"/>
            <a:ext cx="3515258" cy="301752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338218" y="2697480"/>
            <a:ext cx="64008" cy="30175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2" name="Text 10"/>
          <p:cNvSpPr/>
          <p:nvPr/>
        </p:nvSpPr>
        <p:spPr>
          <a:xfrm>
            <a:off x="4594250" y="3108960"/>
            <a:ext cx="305805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60 %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4594250" y="4251960"/>
            <a:ext cx="300319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 projets IA abandonnés faute de données prêtes pour l'IA jusqu'en 2026 (Gartner 2025)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8127797" y="2697480"/>
            <a:ext cx="3515258" cy="301752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127797" y="2697480"/>
            <a:ext cx="64008" cy="30175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6" name="Text 14"/>
          <p:cNvSpPr/>
          <p:nvPr/>
        </p:nvSpPr>
        <p:spPr>
          <a:xfrm>
            <a:off x="8383829" y="3108960"/>
            <a:ext cx="305805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30 %</a:t>
            </a:r>
            <a:endParaRPr lang="en-US" sz="4600" dirty="0"/>
          </a:p>
        </p:txBody>
      </p:sp>
      <p:sp>
        <p:nvSpPr>
          <p:cNvPr id="17" name="Text 15"/>
          <p:cNvSpPr/>
          <p:nvPr/>
        </p:nvSpPr>
        <p:spPr>
          <a:xfrm>
            <a:off x="8383829" y="4251960"/>
            <a:ext cx="300319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des éditeurs d'applications d'entreprise ouvriront un serveur MCP (Forrester 2026)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04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548640" y="6089904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Sources : Gartner (28/07/2026) ; Gartner (26/02/2025) ; Forrester Predictions 2026.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II · LE MIROIR STRATÉGIQUE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1813 l'a prouvé : on bat un génie en agrégeant des forces complémentaires, pas en l'affrontant seul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5227168" cy="3977640"/>
          </a:xfrm>
          <a:prstGeom prst="rect">
            <a:avLst/>
          </a:prstGeom>
          <a:solidFill>
            <a:srgbClr val="0A0F1A"/>
          </a:solidFill>
          <a:ln w="9525">
            <a:solidFill>
              <a:srgbClr val="0A0F1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48640" y="1874520"/>
            <a:ext cx="64008" cy="39776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22960" y="218998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1060704" y="214884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PRÉCÉDENT : LA COALITION DE 1813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822960" y="282549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0" name="Text 8"/>
          <p:cNvSpPr/>
          <p:nvPr/>
        </p:nvSpPr>
        <p:spPr>
          <a:xfrm>
            <a:off x="1078992" y="274320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Printemps 1813 : Napoléon gagne encore à Lützen (2 mai) et Bautzen (20-21) ; le génie isolé domine.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822960" y="378561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2" name="Text 10"/>
          <p:cNvSpPr/>
          <p:nvPr/>
        </p:nvSpPr>
        <p:spPr>
          <a:xfrm>
            <a:off x="1078992" y="370332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Trachenberg (juillet 1813) : éviter Napoléon, battre ses maréchaux un à un, ne frapper qu'en surnombre.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822960" y="474573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4" name="Text 12"/>
          <p:cNvSpPr/>
          <p:nvPr/>
        </p:nvSpPr>
        <p:spPr>
          <a:xfrm>
            <a:off x="1078992" y="466344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Leipzig (16-19 octobre) : 190 000 hommes contre 330 000 ; la Saxe bascule en pleine bataille.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6415888" y="1874520"/>
            <a:ext cx="5227168" cy="3977640"/>
          </a:xfrm>
          <a:prstGeom prst="rect">
            <a:avLst/>
          </a:prstGeom>
          <a:solidFill>
            <a:srgbClr val="F2EAD0"/>
          </a:solidFill>
          <a:ln w="9525">
            <a:solidFill>
              <a:srgbClr val="F2EAD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415888" y="1874520"/>
            <a:ext cx="64008" cy="39776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7" name="Shape 15"/>
          <p:cNvSpPr/>
          <p:nvPr/>
        </p:nvSpPr>
        <p:spPr>
          <a:xfrm>
            <a:off x="6690208" y="218998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8" name="Text 16"/>
          <p:cNvSpPr/>
          <p:nvPr/>
        </p:nvSpPr>
        <p:spPr>
          <a:xfrm>
            <a:off x="6927952" y="214884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TRANSPOSITION COMMERCIALE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690208" y="282549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0" name="Text 18"/>
          <p:cNvSpPr/>
          <p:nvPr/>
        </p:nvSpPr>
        <p:spPr>
          <a:xfrm>
            <a:off x="6946240" y="274320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Salesforce fournit les données et les règles, Anthropic le raisonnement : la dépendance est mutuelle.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6690208" y="378561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2" name="Text 20"/>
          <p:cNvSpPr/>
          <p:nvPr/>
        </p:nvSpPr>
        <p:spPr>
          <a:xfrm>
            <a:off x="6946240" y="370332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Comme Bernadotte, Anthropic connaît l'adversaire de l'intérieur : il pilotait son Salesforce depuis Claude.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6690208" y="474573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4" name="Text 22"/>
          <p:cNvSpPr/>
          <p:nvPr/>
        </p:nvSpPr>
        <p:spPr>
          <a:xfrm>
            <a:off x="6946240" y="466344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Bavière a changé de camp en six jours en 1813 : une alliance ne vaut que par l'intérêt commun.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5757520" y="3525012"/>
            <a:ext cx="676656" cy="676656"/>
          </a:xfrm>
          <a:prstGeom prst="oval">
            <a:avLst/>
          </a:prstGeom>
          <a:solidFill>
            <a:srgbClr val="C9A84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757520" y="3497580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=</a:t>
            </a:r>
            <a:endParaRPr lang="en-US" sz="2800" dirty="0"/>
          </a:p>
        </p:txBody>
      </p:sp>
      <p:sp>
        <p:nvSpPr>
          <p:cNvPr id="27" name="Shape 25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9" name="Text 27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III · L'ORDRE DE BATAILLE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Trois manœuvres pour tenir votre place dans la coalition : cartographier, gouverner, mesurer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Text 5"/>
          <p:cNvSpPr/>
          <p:nvPr/>
        </p:nvSpPr>
        <p:spPr>
          <a:xfrm>
            <a:off x="786384" y="2075688"/>
            <a:ext cx="305805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01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804672" y="2834640"/>
            <a:ext cx="300319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4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Votre protocole de Trachenberg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04672" y="3840480"/>
            <a:ext cx="300319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Manœuvre
</a:t>
            </a:r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Construisez une carte à quatre colonnes (brique, données, accès, coût de sortie) sur tout votre outillage avant l'arrivée des agents externes.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804672" y="512064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04672" y="5184648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Outils  </a:t>
            </a:r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Salesforce, HubSpot, Slack, Gong, 6sense, MEDDPICC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4338218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338218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4" name="Text 12"/>
          <p:cNvSpPr/>
          <p:nvPr/>
        </p:nvSpPr>
        <p:spPr>
          <a:xfrm>
            <a:off x="4575962" y="2075688"/>
            <a:ext cx="305805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02</a:t>
            </a:r>
            <a:endParaRPr lang="en-US" sz="3400" dirty="0"/>
          </a:p>
        </p:txBody>
      </p:sp>
      <p:sp>
        <p:nvSpPr>
          <p:cNvPr id="15" name="Text 13"/>
          <p:cNvSpPr/>
          <p:nvPr/>
        </p:nvSpPr>
        <p:spPr>
          <a:xfrm>
            <a:off x="4594250" y="2834640"/>
            <a:ext cx="300319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4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donnée gouvernée comme centre de gravité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594250" y="3840480"/>
            <a:ext cx="300319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Manœuvre
</a:t>
            </a:r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Avant le pilote, auditez profils et permissions : objets sensibles (marges, remises, litiges) et périmètres qui dépassent le portefeuille.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4594250" y="512064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94250" y="5184648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Outils  </a:t>
            </a:r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OAuth par utilisateur vs client_credentials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8127797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8127797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1" name="Text 19"/>
          <p:cNvSpPr/>
          <p:nvPr/>
        </p:nvSpPr>
        <p:spPr>
          <a:xfrm>
            <a:off x="8365541" y="2075688"/>
            <a:ext cx="305805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03</a:t>
            </a:r>
            <a:endParaRPr lang="en-US" sz="3400" dirty="0"/>
          </a:p>
        </p:txBody>
      </p:sp>
      <p:sp>
        <p:nvSpPr>
          <p:cNvPr id="22" name="Text 20"/>
          <p:cNvSpPr/>
          <p:nvPr/>
        </p:nvSpPr>
        <p:spPr>
          <a:xfrm>
            <a:off x="8383829" y="2834640"/>
            <a:ext cx="300319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4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Mesurer par workflow, jamais par outil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8383829" y="3840480"/>
            <a:ext cx="300319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Manœuvre
</a:t>
            </a:r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Instrumentez trois workflows (rendez-vous, pipeline, santé d'affaire) : temps passé, mises à jour CRM, qualité des données, transformation.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8383829" y="512064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383829" y="5184648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Outils  </a:t>
            </a:r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Skills Claudeforce, CRM, conversation intelligence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8" name="Text 26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FEUILLE DE ROUTE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 trimestre d'inventaire avant la généralisation annoncée fin 2026 : préparez votre place dans la coalition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3393338" cy="374904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48640" y="2011680"/>
            <a:ext cx="64008" cy="37490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04672" y="2267712"/>
            <a:ext cx="2881274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804672" y="2267712"/>
            <a:ext cx="288127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0-30 JOURS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804672" y="2852928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0" name="Text 8"/>
          <p:cNvSpPr/>
          <p:nvPr/>
        </p:nvSpPr>
        <p:spPr>
          <a:xfrm>
            <a:off x="1005840" y="2788920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Cartographier la stack : brique, données, accès, coût de sortie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804672" y="3694176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2" name="Text 10"/>
          <p:cNvSpPr/>
          <p:nvPr/>
        </p:nvSpPr>
        <p:spPr>
          <a:xfrm>
            <a:off x="1005840" y="3630168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Auditer les permissions et les objets sensibles du CRM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804672" y="4800600"/>
            <a:ext cx="288127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04672" y="489204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Pilote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Dir. commercial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804672" y="525780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KPI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Carte des dépendances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996842" y="3520440"/>
            <a:ext cx="365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›</a:t>
            </a:r>
            <a:endParaRPr lang="en-US" sz="3000" dirty="0"/>
          </a:p>
        </p:txBody>
      </p:sp>
      <p:sp>
        <p:nvSpPr>
          <p:cNvPr id="17" name="Shape 15"/>
          <p:cNvSpPr/>
          <p:nvPr/>
        </p:nvSpPr>
        <p:spPr>
          <a:xfrm>
            <a:off x="4399178" y="2011680"/>
            <a:ext cx="3393338" cy="374904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399178" y="2011680"/>
            <a:ext cx="64008" cy="37490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9" name="Shape 17"/>
          <p:cNvSpPr/>
          <p:nvPr/>
        </p:nvSpPr>
        <p:spPr>
          <a:xfrm>
            <a:off x="4655210" y="2267712"/>
            <a:ext cx="2881274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20" name="Text 18"/>
          <p:cNvSpPr/>
          <p:nvPr/>
        </p:nvSpPr>
        <p:spPr>
          <a:xfrm>
            <a:off x="4655210" y="2267712"/>
            <a:ext cx="288127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30-60 JOURS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4655210" y="2852928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2" name="Text 20"/>
          <p:cNvSpPr/>
          <p:nvPr/>
        </p:nvSpPr>
        <p:spPr>
          <a:xfrm>
            <a:off x="4856378" y="2788920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Décider explicitement ce qu'un agent peut lire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4655210" y="3694176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4" name="Text 22"/>
          <p:cNvSpPr/>
          <p:nvPr/>
        </p:nvSpPr>
        <p:spPr>
          <a:xfrm>
            <a:off x="4856378" y="3630168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Sélectionner trois workflows à instrumenter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4655210" y="4800600"/>
            <a:ext cx="288127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655210" y="489204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Pilote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RevOps / Enablement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4655210" y="525780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KPI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Périmètres agents définis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7847381" y="3520440"/>
            <a:ext cx="365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›</a:t>
            </a:r>
            <a:endParaRPr lang="en-US" sz="3000" dirty="0"/>
          </a:p>
        </p:txBody>
      </p:sp>
      <p:sp>
        <p:nvSpPr>
          <p:cNvPr id="29" name="Shape 27"/>
          <p:cNvSpPr/>
          <p:nvPr/>
        </p:nvSpPr>
        <p:spPr>
          <a:xfrm>
            <a:off x="8249717" y="2011680"/>
            <a:ext cx="3393338" cy="374904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249717" y="2011680"/>
            <a:ext cx="64008" cy="37490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1" name="Shape 29"/>
          <p:cNvSpPr/>
          <p:nvPr/>
        </p:nvSpPr>
        <p:spPr>
          <a:xfrm>
            <a:off x="8505749" y="2267712"/>
            <a:ext cx="2881274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32" name="Text 30"/>
          <p:cNvSpPr/>
          <p:nvPr/>
        </p:nvSpPr>
        <p:spPr>
          <a:xfrm>
            <a:off x="8505749" y="2267712"/>
            <a:ext cx="288127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60-90 JOURS</a:t>
            </a:r>
            <a:endParaRPr lang="en-US" sz="950" dirty="0"/>
          </a:p>
        </p:txBody>
      </p:sp>
      <p:sp>
        <p:nvSpPr>
          <p:cNvPr id="33" name="Shape 31"/>
          <p:cNvSpPr/>
          <p:nvPr/>
        </p:nvSpPr>
        <p:spPr>
          <a:xfrm>
            <a:off x="8505749" y="2852928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4" name="Text 32"/>
          <p:cNvSpPr/>
          <p:nvPr/>
        </p:nvSpPr>
        <p:spPr>
          <a:xfrm>
            <a:off x="8706917" y="2788920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Lancer le pilote sur un workflow critique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8505749" y="3694176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6" name="Text 34"/>
          <p:cNvSpPr/>
          <p:nvPr/>
        </p:nvSpPr>
        <p:spPr>
          <a:xfrm>
            <a:off x="8706917" y="3630168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Mesurer le retour par processus, pas par outil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8505749" y="4800600"/>
            <a:ext cx="288127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8505749" y="489204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Pilote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CRO / COMEX</a:t>
            </a:r>
            <a:endParaRPr lang="en-US" sz="1000" dirty="0"/>
          </a:p>
        </p:txBody>
      </p:sp>
      <p:sp>
        <p:nvSpPr>
          <p:cNvPr id="39" name="Text 37"/>
          <p:cNvSpPr/>
          <p:nvPr/>
        </p:nvSpPr>
        <p:spPr>
          <a:xfrm>
            <a:off x="8505749" y="525780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KPI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ROI par workflow mesuré</a:t>
            </a:r>
            <a:endParaRPr lang="en-US" sz="1000" dirty="0"/>
          </a:p>
        </p:txBody>
      </p:sp>
      <p:sp>
        <p:nvSpPr>
          <p:cNvPr id="40" name="Shape 38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42" name="Text 40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0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2700000">
            <a:off x="9966960" y="4023360"/>
            <a:ext cx="2011680" cy="2011680"/>
          </a:xfrm>
          <a:prstGeom prst="rect">
            <a:avLst/>
          </a:prstGeom>
          <a:solidFill>
            <a:srgbClr val="0A0F1A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8122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4" name="Text 2"/>
          <p:cNvSpPr/>
          <p:nvPr/>
        </p:nvSpPr>
        <p:spPr>
          <a:xfrm>
            <a:off x="786384" y="64008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MOT DE LA FIN</a:t>
            </a: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548640" y="1371600"/>
            <a:ext cx="64008" cy="32918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6" name="Text 4"/>
          <p:cNvSpPr/>
          <p:nvPr/>
        </p:nvSpPr>
        <p:spPr>
          <a:xfrm>
            <a:off x="914400" y="1463040"/>
            <a:ext cx="102412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« Si votre principal fournisseur d'IA changeait d'alliance demain, combien de vos workflows commerciaux s'arrêteraient de fonctionner avant la fin de la semaine ? »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914400" y="4937760"/>
            <a:ext cx="8229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b="1" spc="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À ENGAGER  —  </a:t>
            </a:r>
            <a:pPr indent="0" marL="0">
              <a:lnSpc>
                <a:spcPct val="115000"/>
              </a:lnSpc>
              <a:buNone/>
            </a:pPr>
            <a:r>
              <a:rPr lang="en-US" sz="1300" i="1" spc="50" kern="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Faites l'inventaire ce trimestre : la généralisation de Claudeforce aux autres fonctions arrive fin 2026.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2A33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SOURCES &amp; RÉFÉRENCES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Une réflexion adossée aux références stratégiques, business et historiques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920240"/>
            <a:ext cx="3515258" cy="39319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1920240"/>
            <a:ext cx="64008" cy="39319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04672" y="223570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1042416" y="219456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RÉFÉRENCES STRATÉGIQUES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804672" y="2697480"/>
            <a:ext cx="3003194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Clausewitz, De la guerre (1832) : centre de gravité d'une alliance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Bassford, Policy, Politics, War, and Military Strategy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4338218" y="1920240"/>
            <a:ext cx="3515258" cy="39319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338218" y="1920240"/>
            <a:ext cx="64008" cy="39319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2" name="Shape 10"/>
          <p:cNvSpPr/>
          <p:nvPr/>
        </p:nvSpPr>
        <p:spPr>
          <a:xfrm>
            <a:off x="4594250" y="223570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3" name="Text 11"/>
          <p:cNvSpPr/>
          <p:nvPr/>
        </p:nvSpPr>
        <p:spPr>
          <a:xfrm>
            <a:off x="4831994" y="219456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ÉTUDES BUSINESS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4594250" y="2697480"/>
            <a:ext cx="3003194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Salesforce-Anthropic, communiqué Claudeforce, 26/08/2026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Gartner, agents IA 10× plus nombreux, 28/07/2026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Nuñez, VentureBeat, le CRM de Salesforce dans Claude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8127797" y="1920240"/>
            <a:ext cx="3515258" cy="39319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8127797" y="1920240"/>
            <a:ext cx="64008" cy="39319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7" name="Shape 15"/>
          <p:cNvSpPr/>
          <p:nvPr/>
        </p:nvSpPr>
        <p:spPr>
          <a:xfrm>
            <a:off x="8383829" y="223570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8" name="Text 16"/>
          <p:cNvSpPr/>
          <p:nvPr/>
        </p:nvSpPr>
        <p:spPr>
          <a:xfrm>
            <a:off x="8621573" y="219456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SOURCES HISTORIQUES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8383829" y="2697480"/>
            <a:ext cx="3003194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Plan de Trachenberg, 9-12 juillet 1813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Bataille de Leipzig, 16-19 octobre 1813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09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strategiecommerciale.eu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Coalition de 1813 : Claudeforce et l'alliance IA de la vente B2B</dc:title>
  <dc:subject>PptxGenJS Presentation</dc:subject>
  <dc:creator>L'Art de la Guerre Commerciale</dc:creator>
  <cp:lastModifiedBy>L'Art de la Guerre Commerciale</cp:lastModifiedBy>
  <cp:revision>1</cp:revision>
  <dcterms:created xsi:type="dcterms:W3CDTF">2026-09-07T22:20:50Z</dcterms:created>
  <dcterms:modified xsi:type="dcterms:W3CDTF">2026-09-07T22:20:50Z</dcterms:modified>
</cp:coreProperties>
</file>