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F1A"/>
        </a:solidFill>
      </p:bgPr>
    </p:bg>
    <p:spTree>
      <p:nvGrpSpPr>
        <p:cNvPr id="1" name=""/>
        <p:cNvGrpSpPr/>
        <p:nvPr/>
      </p:nvGrpSpPr>
      <p:grpSpPr>
        <a:xfrm>
          <a:off x="0" y="0"/>
          <a:ext cx="0" cy="0"/>
          <a:chOff x="0" y="0"/>
          <a:chExt cx="0" cy="0"/>
        </a:xfrm>
      </p:grpSpPr>
      <p:sp>
        <p:nvSpPr>
          <p:cNvPr id="2" name="Shape 0"/>
          <p:cNvSpPr/>
          <p:nvPr/>
        </p:nvSpPr>
        <p:spPr>
          <a:xfrm rot="2700000">
            <a:off x="8869680" y="-1097280"/>
            <a:ext cx="4206240" cy="4206240"/>
          </a:xfrm>
          <a:prstGeom prst="rect">
            <a:avLst/>
          </a:prstGeom>
          <a:solidFill>
            <a:srgbClr val="0A0F1A"/>
          </a:solidFill>
          <a:ln w="12700">
            <a:solidFill>
              <a:srgbClr val="2A3346"/>
            </a:solidFill>
            <a:prstDash val="solid"/>
          </a:ln>
        </p:spPr>
      </p:sp>
      <p:sp>
        <p:nvSpPr>
          <p:cNvPr id="3" name="Shape 1"/>
          <p:cNvSpPr/>
          <p:nvPr/>
        </p:nvSpPr>
        <p:spPr>
          <a:xfrm rot="2700000">
            <a:off x="9966960" y="4023360"/>
            <a:ext cx="2011680" cy="2011680"/>
          </a:xfrm>
          <a:prstGeom prst="rect">
            <a:avLst/>
          </a:prstGeom>
          <a:solidFill>
            <a:srgbClr val="0A0F1A"/>
          </a:solidFill>
          <a:ln w="12700">
            <a:solidFill>
              <a:srgbClr val="C9A84C"/>
            </a:solidFill>
            <a:prstDash val="solid"/>
          </a:ln>
        </p:spPr>
      </p:sp>
      <p:sp>
        <p:nvSpPr>
          <p:cNvPr id="4" name="Shape 2"/>
          <p:cNvSpPr/>
          <p:nvPr/>
        </p:nvSpPr>
        <p:spPr>
          <a:xfrm>
            <a:off x="548640" y="608076"/>
            <a:ext cx="118872" cy="118872"/>
          </a:xfrm>
          <a:prstGeom prst="rect">
            <a:avLst/>
          </a:prstGeom>
          <a:solidFill>
            <a:srgbClr val="C9A84C"/>
          </a:solidFill>
          <a:ln/>
        </p:spPr>
      </p:sp>
      <p:sp>
        <p:nvSpPr>
          <p:cNvPr id="5" name="Text 3"/>
          <p:cNvSpPr/>
          <p:nvPr/>
        </p:nvSpPr>
        <p:spPr>
          <a:xfrm>
            <a:off x="786384" y="566928"/>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NOTE STRATÉGIQUE · STRATÉGIE IA COMMERCIALE</a:t>
            </a:r>
            <a:endParaRPr lang="en-US" sz="1050" dirty="0"/>
          </a:p>
        </p:txBody>
      </p:sp>
      <p:sp>
        <p:nvSpPr>
          <p:cNvPr id="6" name="Text 4"/>
          <p:cNvSpPr/>
          <p:nvPr/>
        </p:nvSpPr>
        <p:spPr>
          <a:xfrm>
            <a:off x="548640" y="1920240"/>
            <a:ext cx="10424160" cy="2377440"/>
          </a:xfrm>
          <a:prstGeom prst="rect">
            <a:avLst/>
          </a:prstGeom>
          <a:noFill/>
          <a:ln/>
        </p:spPr>
        <p:txBody>
          <a:bodyPr wrap="square" lIns="0" tIns="0" rIns="0" bIns="0" rtlCol="0" anchor="t"/>
          <a:lstStyle/>
          <a:p>
            <a:pPr indent="0" marL="0">
              <a:lnSpc>
                <a:spcPct val="104000"/>
              </a:lnSpc>
              <a:buNone/>
            </a:pPr>
            <a:r>
              <a:rPr lang="en-US" sz="3800" b="1" dirty="0">
                <a:solidFill>
                  <a:srgbClr val="FFFFFF"/>
                </a:solidFill>
                <a:latin typeface="Poppins" pitchFamily="34" charset="0"/>
                <a:ea typeface="Poppins" pitchFamily="34" charset="-122"/>
                <a:cs typeface="Poppins" pitchFamily="34" charset="-120"/>
              </a:rPr>
              <a:t>Sun Tzu face aux Agent Ads : façonner la couche de connaissance des IA</a:t>
            </a:r>
            <a:endParaRPr lang="en-US" sz="3800" dirty="0"/>
          </a:p>
        </p:txBody>
      </p:sp>
      <p:sp>
        <p:nvSpPr>
          <p:cNvPr id="7" name="Shape 5"/>
          <p:cNvSpPr/>
          <p:nvPr/>
        </p:nvSpPr>
        <p:spPr>
          <a:xfrm>
            <a:off x="548640" y="4526280"/>
            <a:ext cx="822960" cy="45720"/>
          </a:xfrm>
          <a:prstGeom prst="rect">
            <a:avLst/>
          </a:prstGeom>
          <a:solidFill>
            <a:srgbClr val="C9A84C"/>
          </a:solidFill>
          <a:ln/>
        </p:spPr>
      </p:sp>
      <p:sp>
        <p:nvSpPr>
          <p:cNvPr id="8" name="Text 6"/>
          <p:cNvSpPr/>
          <p:nvPr/>
        </p:nvSpPr>
        <p:spPr>
          <a:xfrm>
            <a:off x="548640" y="4754880"/>
            <a:ext cx="8686800" cy="1097280"/>
          </a:xfrm>
          <a:prstGeom prst="rect">
            <a:avLst/>
          </a:prstGeom>
          <a:noFill/>
          <a:ln/>
        </p:spPr>
        <p:txBody>
          <a:bodyPr wrap="square" lIns="0" tIns="0" rIns="0" bIns="0" rtlCol="0" anchor="t"/>
          <a:lstStyle/>
          <a:p>
            <a:pPr indent="0" marL="0">
              <a:lnSpc>
                <a:spcPct val="110000"/>
              </a:lnSpc>
              <a:buNone/>
            </a:pPr>
            <a:r>
              <a:rPr lang="en-US" sz="1400" i="1" dirty="0">
                <a:solidFill>
                  <a:srgbClr val="8893A7"/>
                </a:solidFill>
                <a:latin typeface="Poppins" pitchFamily="34" charset="0"/>
                <a:ea typeface="Poppins" pitchFamily="34" charset="-122"/>
                <a:cs typeface="Poppins" pitchFamily="34" charset="-120"/>
              </a:rPr>
              <a:t>Chapitre III : viser la stratégie adverse avant son armée. 2026 : on peut acheter l'entrée dans le corpus qui fabrique les critères d'achat.</a:t>
            </a:r>
            <a:endParaRPr lang="en-US" sz="1400" dirty="0"/>
          </a:p>
        </p:txBody>
      </p:sp>
      <p:sp>
        <p:nvSpPr>
          <p:cNvPr id="9" name="Text 7"/>
          <p:cNvSpPr/>
          <p:nvPr/>
        </p:nvSpPr>
        <p:spPr>
          <a:xfrm>
            <a:off x="548640" y="6172200"/>
            <a:ext cx="11094415" cy="274320"/>
          </a:xfrm>
          <a:prstGeom prst="rect">
            <a:avLst/>
          </a:prstGeom>
          <a:noFill/>
          <a:ln/>
        </p:spPr>
        <p:txBody>
          <a:bodyPr wrap="square" lIns="0" tIns="0" rIns="0" bIns="0" rtlCol="0" anchor="ctr"/>
          <a:lstStyle/>
          <a:p>
            <a:pPr indent="0" marL="0">
              <a:buNone/>
            </a:pPr>
            <a:r>
              <a:rPr lang="en-US" sz="1000" b="1" spc="100" kern="0" dirty="0">
                <a:solidFill>
                  <a:srgbClr val="8893A7"/>
                </a:solidFill>
                <a:latin typeface="Poppins" pitchFamily="34" charset="0"/>
                <a:ea typeface="Poppins" pitchFamily="34" charset="-122"/>
                <a:cs typeface="Poppins" pitchFamily="34" charset="-120"/>
              </a:rPr>
              <a:t>Stratégie IA Commerciale    ·    </a:t>
            </a:r>
            <a:pPr indent="0" marL="0">
              <a:buNone/>
            </a:pPr>
            <a:r>
              <a:rPr lang="en-US" sz="1000" b="1" spc="100" kern="0" dirty="0">
                <a:solidFill>
                  <a:srgbClr val="8893A7"/>
                </a:solidFill>
                <a:latin typeface="Poppins" pitchFamily="34" charset="0"/>
                <a:ea typeface="Poppins" pitchFamily="34" charset="-122"/>
                <a:cs typeface="Poppins" pitchFamily="34" charset="-120"/>
              </a:rPr>
              <a:t>Septembre 2026    ·    </a:t>
            </a:r>
            <a:pPr indent="0" marL="0">
              <a:buNone/>
            </a:pPr>
            <a:r>
              <a:rPr lang="en-US" sz="1000" b="1" spc="100" kern="0" dirty="0">
                <a:solidFill>
                  <a:srgbClr val="8893A7"/>
                </a:solidFill>
                <a:latin typeface="Poppins" pitchFamily="34" charset="0"/>
                <a:ea typeface="Poppins" pitchFamily="34" charset="-122"/>
                <a:cs typeface="Poppins" pitchFamily="34" charset="-120"/>
              </a:rPr>
              <a:t>Lecture 15 min    ·    </a:t>
            </a:r>
            <a:pPr indent="0" marL="0">
              <a:buNone/>
            </a:pPr>
            <a:r>
              <a:rPr lang="en-US" sz="1000" b="1" spc="100" kern="0" dirty="0">
                <a:solidFill>
                  <a:srgbClr val="C9A84C"/>
                </a:solidFill>
                <a:latin typeface="Poppins" pitchFamily="34" charset="0"/>
                <a:ea typeface="Poppins" pitchFamily="34" charset="-122"/>
                <a:cs typeface="Poppins" pitchFamily="34" charset="-120"/>
              </a:rPr>
              <a:t>strategiecommerciale.eu/agent-ads-marketing-b2b-sun-tzu</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SYNTHÈSE EXÉCUTIVE</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On n'achète plus l'attention de l'acheteur, on achète le corpus qui décide de sa shortlist</a:t>
            </a:r>
            <a:endParaRPr lang="en-US" sz="2100" dirty="0"/>
          </a:p>
        </p:txBody>
      </p:sp>
      <p:sp>
        <p:nvSpPr>
          <p:cNvPr id="5" name="Shape 3"/>
          <p:cNvSpPr/>
          <p:nvPr/>
        </p:nvSpPr>
        <p:spPr>
          <a:xfrm>
            <a:off x="548640" y="1828800"/>
            <a:ext cx="4160520" cy="4069080"/>
          </a:xfrm>
          <a:prstGeom prst="rect">
            <a:avLst/>
          </a:prstGeom>
          <a:solidFill>
            <a:srgbClr val="0A0F1A"/>
          </a:solidFill>
          <a:ln w="9525">
            <a:solidFill>
              <a:srgbClr val="0A0F1A"/>
            </a:solidFill>
            <a:prstDash val="solid"/>
          </a:ln>
        </p:spPr>
      </p:sp>
      <p:sp>
        <p:nvSpPr>
          <p:cNvPr id="6" name="Shape 4"/>
          <p:cNvSpPr/>
          <p:nvPr/>
        </p:nvSpPr>
        <p:spPr>
          <a:xfrm>
            <a:off x="548640" y="1828800"/>
            <a:ext cx="64008" cy="4069080"/>
          </a:xfrm>
          <a:prstGeom prst="rect">
            <a:avLst/>
          </a:prstGeom>
          <a:solidFill>
            <a:srgbClr val="C9A84C"/>
          </a:solidFill>
          <a:ln/>
        </p:spPr>
      </p:sp>
      <p:sp>
        <p:nvSpPr>
          <p:cNvPr id="7" name="Shape 5"/>
          <p:cNvSpPr/>
          <p:nvPr/>
        </p:nvSpPr>
        <p:spPr>
          <a:xfrm>
            <a:off x="804672" y="2125980"/>
            <a:ext cx="118872" cy="118872"/>
          </a:xfrm>
          <a:prstGeom prst="rect">
            <a:avLst/>
          </a:prstGeom>
          <a:solidFill>
            <a:srgbClr val="C9A84C"/>
          </a:solidFill>
          <a:ln/>
        </p:spPr>
      </p:sp>
      <p:sp>
        <p:nvSpPr>
          <p:cNvPr id="8" name="Text 6"/>
          <p:cNvSpPr/>
          <p:nvPr/>
        </p:nvSpPr>
        <p:spPr>
          <a:xfrm>
            <a:off x="1042416" y="2084832"/>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MESSAGE CLÉ</a:t>
            </a:r>
            <a:endParaRPr lang="en-US" sz="1050" dirty="0"/>
          </a:p>
        </p:txBody>
      </p:sp>
      <p:sp>
        <p:nvSpPr>
          <p:cNvPr id="9" name="Text 7"/>
          <p:cNvSpPr/>
          <p:nvPr/>
        </p:nvSpPr>
        <p:spPr>
          <a:xfrm>
            <a:off x="804672" y="2542032"/>
            <a:ext cx="3648456" cy="3063240"/>
          </a:xfrm>
          <a:prstGeom prst="rect">
            <a:avLst/>
          </a:prstGeom>
          <a:noFill/>
          <a:ln/>
        </p:spPr>
        <p:txBody>
          <a:bodyPr wrap="square" lIns="0" tIns="0" rIns="0" bIns="0" rtlCol="0" anchor="t"/>
          <a:lstStyle/>
          <a:p>
            <a:pPr indent="0" marL="0">
              <a:lnSpc>
                <a:spcPct val="112000"/>
              </a:lnSpc>
              <a:buNone/>
            </a:pPr>
            <a:r>
              <a:rPr lang="en-US" sz="1350" dirty="0">
                <a:solidFill>
                  <a:srgbClr val="FFFFFF"/>
                </a:solidFill>
                <a:latin typeface="Poppins" pitchFamily="34" charset="0"/>
                <a:ea typeface="Poppins" pitchFamily="34" charset="-122"/>
                <a:cs typeface="Poppins" pitchFamily="34" charset="-120"/>
              </a:rPr>
              <a:t>La présélection de l'acheteur B2B se joue dans une couche de connaissance qu'un tiers peut enrichir en payant. Rendre ses faits lisibles par une machine, découper l'enablement en briques et mesurer le trafic agentique servent toujours.</a:t>
            </a:r>
            <a:endParaRPr lang="en-US" sz="1350" dirty="0"/>
          </a:p>
        </p:txBody>
      </p:sp>
      <p:sp>
        <p:nvSpPr>
          <p:cNvPr id="10" name="Shape 8"/>
          <p:cNvSpPr/>
          <p:nvPr/>
        </p:nvSpPr>
        <p:spPr>
          <a:xfrm>
            <a:off x="5166360" y="1847088"/>
            <a:ext cx="402336" cy="402336"/>
          </a:xfrm>
          <a:prstGeom prst="oval">
            <a:avLst/>
          </a:prstGeom>
          <a:solidFill>
            <a:srgbClr val="F2EAD0"/>
          </a:solidFill>
          <a:ln/>
        </p:spPr>
      </p:sp>
      <p:sp>
        <p:nvSpPr>
          <p:cNvPr id="11" name="Text 9"/>
          <p:cNvSpPr/>
          <p:nvPr/>
        </p:nvSpPr>
        <p:spPr>
          <a:xfrm>
            <a:off x="5166360" y="1847088"/>
            <a:ext cx="402336" cy="402336"/>
          </a:xfrm>
          <a:prstGeom prst="rect">
            <a:avLst/>
          </a:prstGeom>
          <a:noFill/>
          <a:ln/>
        </p:spPr>
        <p:txBody>
          <a:bodyPr wrap="square" lIns="0" tIns="0" rIns="0" bIns="0" rtlCol="0" anchor="ctr"/>
          <a:lstStyle/>
          <a:p>
            <a:pPr algn="ctr" indent="0" marL="0">
              <a:buNone/>
            </a:pPr>
            <a:r>
              <a:rPr lang="en-US" sz="1500" b="1" dirty="0">
                <a:solidFill>
                  <a:srgbClr val="0A0F1A"/>
                </a:solidFill>
                <a:latin typeface="Poppins" pitchFamily="34" charset="0"/>
                <a:ea typeface="Poppins" pitchFamily="34" charset="-122"/>
                <a:cs typeface="Poppins" pitchFamily="34" charset="-120"/>
              </a:rPr>
              <a:t>1</a:t>
            </a:r>
            <a:endParaRPr lang="en-US" sz="1500" dirty="0"/>
          </a:p>
        </p:txBody>
      </p:sp>
      <p:sp>
        <p:nvSpPr>
          <p:cNvPr id="12" name="Text 10"/>
          <p:cNvSpPr/>
          <p:nvPr/>
        </p:nvSpPr>
        <p:spPr>
          <a:xfrm>
            <a:off x="5769864" y="1874520"/>
            <a:ext cx="5873191" cy="907542"/>
          </a:xfrm>
          <a:prstGeom prst="rect">
            <a:avLst/>
          </a:prstGeom>
          <a:noFill/>
          <a:ln/>
        </p:spPr>
        <p:txBody>
          <a:bodyPr wrap="square" lIns="0" tIns="0" rIns="0" bIns="0" rtlCol="0" anchor="t"/>
          <a:lstStyle/>
          <a:p>
            <a:pPr indent="0" marL="0">
              <a:lnSpc>
                <a:spcPct val="104000"/>
              </a:lnSpc>
              <a:buNone/>
            </a:pPr>
            <a:r>
              <a:rPr lang="en-US" sz="1200" dirty="0">
                <a:solidFill>
                  <a:srgbClr val="0A0F1A"/>
                </a:solidFill>
                <a:latin typeface="Poppins" pitchFamily="34" charset="0"/>
                <a:ea typeface="Poppins" pitchFamily="34" charset="-122"/>
                <a:cs typeface="Poppins" pitchFamily="34" charset="-120"/>
              </a:rPr>
              <a:t>Les Agent Ads transposent le chapitre III de Sun Tzu : viser la stratégie qui guide la décision, pas la décision elle-même.</a:t>
            </a:r>
            <a:endParaRPr lang="en-US" sz="1200" dirty="0"/>
          </a:p>
        </p:txBody>
      </p:sp>
      <p:sp>
        <p:nvSpPr>
          <p:cNvPr id="13" name="Shape 11"/>
          <p:cNvSpPr/>
          <p:nvPr/>
        </p:nvSpPr>
        <p:spPr>
          <a:xfrm>
            <a:off x="5769864" y="2791206"/>
            <a:ext cx="5873191" cy="0"/>
          </a:xfrm>
          <a:prstGeom prst="line">
            <a:avLst/>
          </a:prstGeom>
          <a:noFill/>
          <a:ln w="6350">
            <a:solidFill>
              <a:srgbClr val="E2E4E9"/>
            </a:solidFill>
            <a:prstDash val="solid"/>
          </a:ln>
        </p:spPr>
      </p:sp>
      <p:sp>
        <p:nvSpPr>
          <p:cNvPr id="14" name="Shape 12"/>
          <p:cNvSpPr/>
          <p:nvPr/>
        </p:nvSpPr>
        <p:spPr>
          <a:xfrm>
            <a:off x="5166360" y="2864358"/>
            <a:ext cx="402336" cy="402336"/>
          </a:xfrm>
          <a:prstGeom prst="oval">
            <a:avLst/>
          </a:prstGeom>
          <a:solidFill>
            <a:srgbClr val="F2EAD0"/>
          </a:solidFill>
          <a:ln/>
        </p:spPr>
      </p:sp>
      <p:sp>
        <p:nvSpPr>
          <p:cNvPr id="15" name="Text 13"/>
          <p:cNvSpPr/>
          <p:nvPr/>
        </p:nvSpPr>
        <p:spPr>
          <a:xfrm>
            <a:off x="5166360" y="2864358"/>
            <a:ext cx="402336" cy="402336"/>
          </a:xfrm>
          <a:prstGeom prst="rect">
            <a:avLst/>
          </a:prstGeom>
          <a:noFill/>
          <a:ln/>
        </p:spPr>
        <p:txBody>
          <a:bodyPr wrap="square" lIns="0" tIns="0" rIns="0" bIns="0" rtlCol="0" anchor="ctr"/>
          <a:lstStyle/>
          <a:p>
            <a:pPr algn="ctr" indent="0" marL="0">
              <a:buNone/>
            </a:pPr>
            <a:r>
              <a:rPr lang="en-US" sz="1500" b="1" dirty="0">
                <a:solidFill>
                  <a:srgbClr val="0A0F1A"/>
                </a:solidFill>
                <a:latin typeface="Poppins" pitchFamily="34" charset="0"/>
                <a:ea typeface="Poppins" pitchFamily="34" charset="-122"/>
                <a:cs typeface="Poppins" pitchFamily="34" charset="-120"/>
              </a:rPr>
              <a:t>2</a:t>
            </a:r>
            <a:endParaRPr lang="en-US" sz="1500" dirty="0"/>
          </a:p>
        </p:txBody>
      </p:sp>
      <p:sp>
        <p:nvSpPr>
          <p:cNvPr id="16" name="Text 14"/>
          <p:cNvSpPr/>
          <p:nvPr/>
        </p:nvSpPr>
        <p:spPr>
          <a:xfrm>
            <a:off x="5769864" y="2891790"/>
            <a:ext cx="5873191" cy="907542"/>
          </a:xfrm>
          <a:prstGeom prst="rect">
            <a:avLst/>
          </a:prstGeom>
          <a:noFill/>
          <a:ln/>
        </p:spPr>
        <p:txBody>
          <a:bodyPr wrap="square" lIns="0" tIns="0" rIns="0" bIns="0" rtlCol="0" anchor="t"/>
          <a:lstStyle/>
          <a:p>
            <a:pPr indent="0" marL="0">
              <a:lnSpc>
                <a:spcPct val="104000"/>
              </a:lnSpc>
              <a:buNone/>
            </a:pPr>
            <a:r>
              <a:rPr lang="en-US" sz="1200" dirty="0">
                <a:solidFill>
                  <a:srgbClr val="0A0F1A"/>
                </a:solidFill>
                <a:latin typeface="Poppins" pitchFamily="34" charset="0"/>
                <a:ea typeface="Poppins" pitchFamily="34" charset="-122"/>
                <a:cs typeface="Poppins" pitchFamily="34" charset="-120"/>
              </a:rPr>
              <a:t>Marketing Brew (08/09/2026) : Time sert des annonces lisibles par des agents via Mobian, à environ 70 agents habilités.</a:t>
            </a:r>
            <a:endParaRPr lang="en-US" sz="1200" dirty="0"/>
          </a:p>
        </p:txBody>
      </p:sp>
      <p:sp>
        <p:nvSpPr>
          <p:cNvPr id="17" name="Shape 15"/>
          <p:cNvSpPr/>
          <p:nvPr/>
        </p:nvSpPr>
        <p:spPr>
          <a:xfrm>
            <a:off x="5769864" y="3808476"/>
            <a:ext cx="5873191" cy="0"/>
          </a:xfrm>
          <a:prstGeom prst="line">
            <a:avLst/>
          </a:prstGeom>
          <a:noFill/>
          <a:ln w="6350">
            <a:solidFill>
              <a:srgbClr val="E2E4E9"/>
            </a:solidFill>
            <a:prstDash val="solid"/>
          </a:ln>
        </p:spPr>
      </p:sp>
      <p:sp>
        <p:nvSpPr>
          <p:cNvPr id="18" name="Shape 16"/>
          <p:cNvSpPr/>
          <p:nvPr/>
        </p:nvSpPr>
        <p:spPr>
          <a:xfrm>
            <a:off x="5166360" y="3881628"/>
            <a:ext cx="402336" cy="402336"/>
          </a:xfrm>
          <a:prstGeom prst="oval">
            <a:avLst/>
          </a:prstGeom>
          <a:solidFill>
            <a:srgbClr val="F2EAD0"/>
          </a:solidFill>
          <a:ln/>
        </p:spPr>
      </p:sp>
      <p:sp>
        <p:nvSpPr>
          <p:cNvPr id="19" name="Text 17"/>
          <p:cNvSpPr/>
          <p:nvPr/>
        </p:nvSpPr>
        <p:spPr>
          <a:xfrm>
            <a:off x="5166360" y="3881628"/>
            <a:ext cx="402336" cy="402336"/>
          </a:xfrm>
          <a:prstGeom prst="rect">
            <a:avLst/>
          </a:prstGeom>
          <a:noFill/>
          <a:ln/>
        </p:spPr>
        <p:txBody>
          <a:bodyPr wrap="square" lIns="0" tIns="0" rIns="0" bIns="0" rtlCol="0" anchor="ctr"/>
          <a:lstStyle/>
          <a:p>
            <a:pPr algn="ctr" indent="0" marL="0">
              <a:buNone/>
            </a:pPr>
            <a:r>
              <a:rPr lang="en-US" sz="1500" b="1" dirty="0">
                <a:solidFill>
                  <a:srgbClr val="0A0F1A"/>
                </a:solidFill>
                <a:latin typeface="Poppins" pitchFamily="34" charset="0"/>
                <a:ea typeface="Poppins" pitchFamily="34" charset="-122"/>
                <a:cs typeface="Poppins" pitchFamily="34" charset="-120"/>
              </a:rPr>
              <a:t>3</a:t>
            </a:r>
            <a:endParaRPr lang="en-US" sz="1500" dirty="0"/>
          </a:p>
        </p:txBody>
      </p:sp>
      <p:sp>
        <p:nvSpPr>
          <p:cNvPr id="20" name="Text 18"/>
          <p:cNvSpPr/>
          <p:nvPr/>
        </p:nvSpPr>
        <p:spPr>
          <a:xfrm>
            <a:off x="5769864" y="3909060"/>
            <a:ext cx="5873191" cy="907542"/>
          </a:xfrm>
          <a:prstGeom prst="rect">
            <a:avLst/>
          </a:prstGeom>
          <a:noFill/>
          <a:ln/>
        </p:spPr>
        <p:txBody>
          <a:bodyPr wrap="square" lIns="0" tIns="0" rIns="0" bIns="0" rtlCol="0" anchor="t"/>
          <a:lstStyle/>
          <a:p>
            <a:pPr indent="0" marL="0">
              <a:lnSpc>
                <a:spcPct val="104000"/>
              </a:lnSpc>
              <a:buNone/>
            </a:pPr>
            <a:r>
              <a:rPr lang="en-US" sz="1200" dirty="0">
                <a:solidFill>
                  <a:srgbClr val="0A0F1A"/>
                </a:solidFill>
                <a:latin typeface="Poppins" pitchFamily="34" charset="0"/>
                <a:ea typeface="Poppins" pitchFamily="34" charset="-122"/>
                <a:cs typeface="Poppins" pitchFamily="34" charset="-120"/>
              </a:rPr>
              <a:t>Human Security (mars 2026) : le trafic automatisé a progressé presque huit fois plus vite que l'activité humaine.</a:t>
            </a:r>
            <a:endParaRPr lang="en-US" sz="1200" dirty="0"/>
          </a:p>
        </p:txBody>
      </p:sp>
      <p:sp>
        <p:nvSpPr>
          <p:cNvPr id="21" name="Shape 19"/>
          <p:cNvSpPr/>
          <p:nvPr/>
        </p:nvSpPr>
        <p:spPr>
          <a:xfrm>
            <a:off x="5769864" y="4825746"/>
            <a:ext cx="5873191" cy="0"/>
          </a:xfrm>
          <a:prstGeom prst="line">
            <a:avLst/>
          </a:prstGeom>
          <a:noFill/>
          <a:ln w="6350">
            <a:solidFill>
              <a:srgbClr val="E2E4E9"/>
            </a:solidFill>
            <a:prstDash val="solid"/>
          </a:ln>
        </p:spPr>
      </p:sp>
      <p:sp>
        <p:nvSpPr>
          <p:cNvPr id="22" name="Shape 20"/>
          <p:cNvSpPr/>
          <p:nvPr/>
        </p:nvSpPr>
        <p:spPr>
          <a:xfrm>
            <a:off x="5166360" y="4898898"/>
            <a:ext cx="402336" cy="402336"/>
          </a:xfrm>
          <a:prstGeom prst="oval">
            <a:avLst/>
          </a:prstGeom>
          <a:solidFill>
            <a:srgbClr val="F2EAD0"/>
          </a:solidFill>
          <a:ln/>
        </p:spPr>
      </p:sp>
      <p:sp>
        <p:nvSpPr>
          <p:cNvPr id="23" name="Text 21"/>
          <p:cNvSpPr/>
          <p:nvPr/>
        </p:nvSpPr>
        <p:spPr>
          <a:xfrm>
            <a:off x="5166360" y="4898898"/>
            <a:ext cx="402336" cy="402336"/>
          </a:xfrm>
          <a:prstGeom prst="rect">
            <a:avLst/>
          </a:prstGeom>
          <a:noFill/>
          <a:ln/>
        </p:spPr>
        <p:txBody>
          <a:bodyPr wrap="square" lIns="0" tIns="0" rIns="0" bIns="0" rtlCol="0" anchor="ctr"/>
          <a:lstStyle/>
          <a:p>
            <a:pPr algn="ctr" indent="0" marL="0">
              <a:buNone/>
            </a:pPr>
            <a:r>
              <a:rPr lang="en-US" sz="1500" b="1" dirty="0">
                <a:solidFill>
                  <a:srgbClr val="0A0F1A"/>
                </a:solidFill>
                <a:latin typeface="Poppins" pitchFamily="34" charset="0"/>
                <a:ea typeface="Poppins" pitchFamily="34" charset="-122"/>
                <a:cs typeface="Poppins" pitchFamily="34" charset="-120"/>
              </a:rPr>
              <a:t>4</a:t>
            </a:r>
            <a:endParaRPr lang="en-US" sz="1500" dirty="0"/>
          </a:p>
        </p:txBody>
      </p:sp>
      <p:sp>
        <p:nvSpPr>
          <p:cNvPr id="24" name="Text 22"/>
          <p:cNvSpPr/>
          <p:nvPr/>
        </p:nvSpPr>
        <p:spPr>
          <a:xfrm>
            <a:off x="5769864" y="4926330"/>
            <a:ext cx="5873191" cy="907542"/>
          </a:xfrm>
          <a:prstGeom prst="rect">
            <a:avLst/>
          </a:prstGeom>
          <a:noFill/>
          <a:ln/>
        </p:spPr>
        <p:txBody>
          <a:bodyPr wrap="square" lIns="0" tIns="0" rIns="0" bIns="0" rtlCol="0" anchor="t"/>
          <a:lstStyle/>
          <a:p>
            <a:pPr indent="0" marL="0">
              <a:lnSpc>
                <a:spcPct val="104000"/>
              </a:lnSpc>
              <a:buNone/>
            </a:pPr>
            <a:r>
              <a:rPr lang="en-US" sz="1200" dirty="0">
                <a:solidFill>
                  <a:srgbClr val="0A0F1A"/>
                </a:solidFill>
                <a:latin typeface="Poppins" pitchFamily="34" charset="0"/>
                <a:ea typeface="Poppins" pitchFamily="34" charset="-122"/>
                <a:cs typeface="Poppins" pitchFamily="34" charset="-120"/>
              </a:rPr>
              <a:t>Gartner (09/03/2026) : 67 % des acheteurs B2B préfèrent une expérience sans commercial, 45 % ont utilisé l'IA pour acheter.</a:t>
            </a:r>
            <a:endParaRPr lang="en-US" sz="1200" dirty="0"/>
          </a:p>
        </p:txBody>
      </p:sp>
      <p:sp>
        <p:nvSpPr>
          <p:cNvPr id="25" name="Shape 23"/>
          <p:cNvSpPr/>
          <p:nvPr/>
        </p:nvSpPr>
        <p:spPr>
          <a:xfrm>
            <a:off x="548640" y="6437376"/>
            <a:ext cx="11094415" cy="0"/>
          </a:xfrm>
          <a:prstGeom prst="line">
            <a:avLst/>
          </a:prstGeom>
          <a:noFill/>
          <a:ln w="9525">
            <a:solidFill>
              <a:srgbClr val="E2E4E9"/>
            </a:solidFill>
            <a:prstDash val="solid"/>
          </a:ln>
        </p:spPr>
      </p:sp>
      <p:sp>
        <p:nvSpPr>
          <p:cNvPr id="26" name="Text 24"/>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27" name="Text 25"/>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POURQUOI C'EST UN ENJEU DE DIRECTION</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La couche de connaissance touche vos trois leviers : revenu, véracité des faits, coût d'acquisition</a:t>
            </a:r>
            <a:endParaRPr lang="en-US" sz="2100" dirty="0"/>
          </a:p>
        </p:txBody>
      </p:sp>
      <p:sp>
        <p:nvSpPr>
          <p:cNvPr id="5" name="Shape 3"/>
          <p:cNvSpPr/>
          <p:nvPr/>
        </p:nvSpPr>
        <p:spPr>
          <a:xfrm>
            <a:off x="548640" y="1874520"/>
            <a:ext cx="3515258" cy="402336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6" name="Shape 4"/>
          <p:cNvSpPr/>
          <p:nvPr/>
        </p:nvSpPr>
        <p:spPr>
          <a:xfrm>
            <a:off x="548640" y="1874520"/>
            <a:ext cx="64008" cy="4023360"/>
          </a:xfrm>
          <a:prstGeom prst="rect">
            <a:avLst/>
          </a:prstGeom>
          <a:solidFill>
            <a:srgbClr val="C9A84C"/>
          </a:solidFill>
          <a:ln/>
        </p:spPr>
      </p:sp>
      <p:sp>
        <p:nvSpPr>
          <p:cNvPr id="7" name="Shape 5"/>
          <p:cNvSpPr/>
          <p:nvPr/>
        </p:nvSpPr>
        <p:spPr>
          <a:xfrm>
            <a:off x="804672" y="2148840"/>
            <a:ext cx="2600858" cy="310896"/>
          </a:xfrm>
          <a:prstGeom prst="roundRect">
            <a:avLst>
              <a:gd name="adj" fmla="val 50000"/>
            </a:avLst>
          </a:prstGeom>
          <a:solidFill>
            <a:srgbClr val="C9A84C"/>
          </a:solidFill>
          <a:ln/>
        </p:spPr>
      </p:sp>
      <p:sp>
        <p:nvSpPr>
          <p:cNvPr id="8" name="Text 6"/>
          <p:cNvSpPr/>
          <p:nvPr/>
        </p:nvSpPr>
        <p:spPr>
          <a:xfrm>
            <a:off x="804672" y="2148840"/>
            <a:ext cx="2600858" cy="310896"/>
          </a:xfrm>
          <a:prstGeom prst="rect">
            <a:avLst/>
          </a:prstGeom>
          <a:noFill/>
          <a:ln/>
        </p:spPr>
        <p:txBody>
          <a:bodyPr wrap="square" lIns="0" tIns="0" rIns="0" bIns="0" rtlCol="0" anchor="ctr"/>
          <a:lstStyle/>
          <a:p>
            <a:pPr algn="ctr" indent="0" marL="0">
              <a:buNone/>
            </a:pPr>
            <a:r>
              <a:rPr lang="en-US" sz="950" b="1" spc="150" kern="0" dirty="0">
                <a:solidFill>
                  <a:srgbClr val="0A0F1A"/>
                </a:solidFill>
                <a:latin typeface="Poppins" pitchFamily="34" charset="0"/>
                <a:ea typeface="Poppins" pitchFamily="34" charset="-122"/>
                <a:cs typeface="Poppins" pitchFamily="34" charset="-120"/>
              </a:rPr>
              <a:t>CROISSANCE</a:t>
            </a:r>
            <a:endParaRPr lang="en-US" sz="950" dirty="0"/>
          </a:p>
        </p:txBody>
      </p:sp>
      <p:sp>
        <p:nvSpPr>
          <p:cNvPr id="9" name="Text 7"/>
          <p:cNvSpPr/>
          <p:nvPr/>
        </p:nvSpPr>
        <p:spPr>
          <a:xfrm>
            <a:off x="804672" y="2651760"/>
            <a:ext cx="3003194" cy="640080"/>
          </a:xfrm>
          <a:prstGeom prst="rect">
            <a:avLst/>
          </a:prstGeom>
          <a:noFill/>
          <a:ln/>
        </p:spPr>
        <p:txBody>
          <a:bodyPr wrap="square" lIns="0" tIns="0" rIns="0" bIns="0" rtlCol="0" anchor="t"/>
          <a:lstStyle/>
          <a:p>
            <a:pPr indent="0" marL="0">
              <a:lnSpc>
                <a:spcPct val="100000"/>
              </a:lnSpc>
              <a:buNone/>
            </a:pPr>
            <a:r>
              <a:rPr lang="en-US" sz="1550" b="1" dirty="0">
                <a:solidFill>
                  <a:srgbClr val="0A0F1A"/>
                </a:solidFill>
                <a:latin typeface="Poppins" pitchFamily="34" charset="0"/>
                <a:ea typeface="Poppins" pitchFamily="34" charset="-122"/>
                <a:cs typeface="Poppins" pitchFamily="34" charset="-120"/>
              </a:rPr>
              <a:t>Coût marginal d'acquisition</a:t>
            </a:r>
            <a:endParaRPr lang="en-US" sz="1550" dirty="0"/>
          </a:p>
        </p:txBody>
      </p:sp>
      <p:sp>
        <p:nvSpPr>
          <p:cNvPr id="10" name="Text 8"/>
          <p:cNvSpPr/>
          <p:nvPr/>
        </p:nvSpPr>
        <p:spPr>
          <a:xfrm>
            <a:off x="804672" y="3337560"/>
            <a:ext cx="3003194" cy="1554480"/>
          </a:xfrm>
          <a:prstGeom prst="rect">
            <a:avLst/>
          </a:prstGeom>
          <a:noFill/>
          <a:ln/>
        </p:spPr>
        <p:txBody>
          <a:bodyPr wrap="square" lIns="0" tIns="0" rIns="0" bIns="0" rtlCol="0" anchor="t"/>
          <a:lstStyle/>
          <a:p>
            <a:pPr indent="0" marL="0">
              <a:lnSpc>
                <a:spcPct val="110000"/>
              </a:lnSpc>
              <a:buNone/>
            </a:pPr>
            <a:r>
              <a:rPr lang="en-US" sz="1150" dirty="0">
                <a:solidFill>
                  <a:srgbClr val="5A6473"/>
                </a:solidFill>
                <a:latin typeface="Poppins" pitchFamily="34" charset="0"/>
                <a:ea typeface="Poppins" pitchFamily="34" charset="-122"/>
                <a:cs typeface="Poppins" pitchFamily="34" charset="-120"/>
              </a:rPr>
              <a:t>Influencer un modèle pèse sur tous ceux qui l'interrogeront : chaque fait bien placé travaille pour les décisions suivantes.</a:t>
            </a:r>
            <a:endParaRPr lang="en-US" sz="1150" dirty="0"/>
          </a:p>
        </p:txBody>
      </p:sp>
      <p:sp>
        <p:nvSpPr>
          <p:cNvPr id="11" name="Shape 9"/>
          <p:cNvSpPr/>
          <p:nvPr/>
        </p:nvSpPr>
        <p:spPr>
          <a:xfrm>
            <a:off x="804672" y="4983480"/>
            <a:ext cx="3003194" cy="0"/>
          </a:xfrm>
          <a:prstGeom prst="line">
            <a:avLst/>
          </a:prstGeom>
          <a:noFill/>
          <a:ln w="6350">
            <a:solidFill>
              <a:srgbClr val="E2E4E9"/>
            </a:solidFill>
            <a:prstDash val="solid"/>
          </a:ln>
        </p:spPr>
      </p:sp>
      <p:sp>
        <p:nvSpPr>
          <p:cNvPr id="12" name="Text 10"/>
          <p:cNvSpPr/>
          <p:nvPr/>
        </p:nvSpPr>
        <p:spPr>
          <a:xfrm>
            <a:off x="804672" y="5056632"/>
            <a:ext cx="3003194" cy="731520"/>
          </a:xfrm>
          <a:prstGeom prst="rect">
            <a:avLst/>
          </a:prstGeom>
          <a:noFill/>
          <a:ln/>
        </p:spPr>
        <p:txBody>
          <a:bodyPr wrap="square" lIns="0" tIns="0" rIns="0" bIns="0" rtlCol="0" anchor="t"/>
          <a:lstStyle/>
          <a:p>
            <a:pPr indent="0" marL="0">
              <a:lnSpc>
                <a:spcPct val="105000"/>
              </a:lnSpc>
              <a:buNone/>
            </a:pPr>
            <a:r>
              <a:rPr lang="en-US" sz="1100" b="1" dirty="0">
                <a:solidFill>
                  <a:srgbClr val="C9A84C"/>
                </a:solidFill>
                <a:latin typeface="Poppins" pitchFamily="34" charset="0"/>
                <a:ea typeface="Poppins" pitchFamily="34" charset="-122"/>
                <a:cs typeface="Poppins" pitchFamily="34" charset="-120"/>
              </a:rPr>
              <a:t>IMPACT  </a:t>
            </a:r>
            <a:pPr indent="0" marL="0">
              <a:lnSpc>
                <a:spcPct val="105000"/>
              </a:lnSpc>
              <a:buNone/>
            </a:pPr>
            <a:r>
              <a:rPr lang="en-US" sz="1100" i="1" dirty="0">
                <a:solidFill>
                  <a:srgbClr val="0A0F1A"/>
                </a:solidFill>
                <a:latin typeface="Poppins" pitchFamily="34" charset="0"/>
                <a:ea typeface="Poppins" pitchFamily="34" charset="-122"/>
                <a:cs typeface="Poppins" pitchFamily="34" charset="-120"/>
              </a:rPr>
              <a:t>Trafic IA ×9 en un an (Ally)</a:t>
            </a:r>
            <a:endParaRPr lang="en-US" sz="1100" dirty="0"/>
          </a:p>
        </p:txBody>
      </p:sp>
      <p:sp>
        <p:nvSpPr>
          <p:cNvPr id="13" name="Shape 11"/>
          <p:cNvSpPr/>
          <p:nvPr/>
        </p:nvSpPr>
        <p:spPr>
          <a:xfrm>
            <a:off x="4338218" y="1874520"/>
            <a:ext cx="3515258" cy="402336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14" name="Shape 12"/>
          <p:cNvSpPr/>
          <p:nvPr/>
        </p:nvSpPr>
        <p:spPr>
          <a:xfrm>
            <a:off x="4338218" y="1874520"/>
            <a:ext cx="64008" cy="4023360"/>
          </a:xfrm>
          <a:prstGeom prst="rect">
            <a:avLst/>
          </a:prstGeom>
          <a:solidFill>
            <a:srgbClr val="C9A84C"/>
          </a:solidFill>
          <a:ln/>
        </p:spPr>
      </p:sp>
      <p:sp>
        <p:nvSpPr>
          <p:cNvPr id="15" name="Shape 13"/>
          <p:cNvSpPr/>
          <p:nvPr/>
        </p:nvSpPr>
        <p:spPr>
          <a:xfrm>
            <a:off x="4594250" y="2148840"/>
            <a:ext cx="2600858" cy="310896"/>
          </a:xfrm>
          <a:prstGeom prst="roundRect">
            <a:avLst>
              <a:gd name="adj" fmla="val 50000"/>
            </a:avLst>
          </a:prstGeom>
          <a:solidFill>
            <a:srgbClr val="C9A84C"/>
          </a:solidFill>
          <a:ln/>
        </p:spPr>
      </p:sp>
      <p:sp>
        <p:nvSpPr>
          <p:cNvPr id="16" name="Text 14"/>
          <p:cNvSpPr/>
          <p:nvPr/>
        </p:nvSpPr>
        <p:spPr>
          <a:xfrm>
            <a:off x="4594250" y="2148840"/>
            <a:ext cx="2600858" cy="310896"/>
          </a:xfrm>
          <a:prstGeom prst="rect">
            <a:avLst/>
          </a:prstGeom>
          <a:noFill/>
          <a:ln/>
        </p:spPr>
        <p:txBody>
          <a:bodyPr wrap="square" lIns="0" tIns="0" rIns="0" bIns="0" rtlCol="0" anchor="ctr"/>
          <a:lstStyle/>
          <a:p>
            <a:pPr algn="ctr" indent="0" marL="0">
              <a:buNone/>
            </a:pPr>
            <a:r>
              <a:rPr lang="en-US" sz="950" b="1" spc="150" kern="0" dirty="0">
                <a:solidFill>
                  <a:srgbClr val="0A0F1A"/>
                </a:solidFill>
                <a:latin typeface="Poppins" pitchFamily="34" charset="0"/>
                <a:ea typeface="Poppins" pitchFamily="34" charset="-122"/>
                <a:cs typeface="Poppins" pitchFamily="34" charset="-120"/>
              </a:rPr>
              <a:t>RISQUES</a:t>
            </a:r>
            <a:endParaRPr lang="en-US" sz="950" dirty="0"/>
          </a:p>
        </p:txBody>
      </p:sp>
      <p:sp>
        <p:nvSpPr>
          <p:cNvPr id="17" name="Text 15"/>
          <p:cNvSpPr/>
          <p:nvPr/>
        </p:nvSpPr>
        <p:spPr>
          <a:xfrm>
            <a:off x="4594250" y="2651760"/>
            <a:ext cx="3003194" cy="640080"/>
          </a:xfrm>
          <a:prstGeom prst="rect">
            <a:avLst/>
          </a:prstGeom>
          <a:noFill/>
          <a:ln/>
        </p:spPr>
        <p:txBody>
          <a:bodyPr wrap="square" lIns="0" tIns="0" rIns="0" bIns="0" rtlCol="0" anchor="t"/>
          <a:lstStyle/>
          <a:p>
            <a:pPr indent="0" marL="0">
              <a:lnSpc>
                <a:spcPct val="100000"/>
              </a:lnSpc>
              <a:buNone/>
            </a:pPr>
            <a:r>
              <a:rPr lang="en-US" sz="1550" b="1" dirty="0">
                <a:solidFill>
                  <a:srgbClr val="0A0F1A"/>
                </a:solidFill>
                <a:latin typeface="Poppins" pitchFamily="34" charset="0"/>
                <a:ea typeface="Poppins" pitchFamily="34" charset="-122"/>
                <a:cs typeface="Poppins" pitchFamily="34" charset="-120"/>
              </a:rPr>
              <a:t>Un fait faux part plus vite</a:t>
            </a:r>
            <a:endParaRPr lang="en-US" sz="1550" dirty="0"/>
          </a:p>
        </p:txBody>
      </p:sp>
      <p:sp>
        <p:nvSpPr>
          <p:cNvPr id="18" name="Text 16"/>
          <p:cNvSpPr/>
          <p:nvPr/>
        </p:nvSpPr>
        <p:spPr>
          <a:xfrm>
            <a:off x="4594250" y="3337560"/>
            <a:ext cx="3003194" cy="1554480"/>
          </a:xfrm>
          <a:prstGeom prst="rect">
            <a:avLst/>
          </a:prstGeom>
          <a:noFill/>
          <a:ln/>
        </p:spPr>
        <p:txBody>
          <a:bodyPr wrap="square" lIns="0" tIns="0" rIns="0" bIns="0" rtlCol="0" anchor="t"/>
          <a:lstStyle/>
          <a:p>
            <a:pPr indent="0" marL="0">
              <a:lnSpc>
                <a:spcPct val="110000"/>
              </a:lnSpc>
              <a:buNone/>
            </a:pPr>
            <a:r>
              <a:rPr lang="en-US" sz="1150" dirty="0">
                <a:solidFill>
                  <a:srgbClr val="5A6473"/>
                </a:solidFill>
                <a:latin typeface="Poppins" pitchFamily="34" charset="0"/>
                <a:ea typeface="Poppins" pitchFamily="34" charset="-122"/>
                <a:cs typeface="Poppins" pitchFamily="34" charset="-120"/>
              </a:rPr>
              <a:t>Une description structurée périmée se diffuse sans l'amortisseur du lecteur humain qui aurait haussé un sourcil.</a:t>
            </a:r>
            <a:endParaRPr lang="en-US" sz="1150" dirty="0"/>
          </a:p>
        </p:txBody>
      </p:sp>
      <p:sp>
        <p:nvSpPr>
          <p:cNvPr id="19" name="Shape 17"/>
          <p:cNvSpPr/>
          <p:nvPr/>
        </p:nvSpPr>
        <p:spPr>
          <a:xfrm>
            <a:off x="4594250" y="4983480"/>
            <a:ext cx="3003194" cy="0"/>
          </a:xfrm>
          <a:prstGeom prst="line">
            <a:avLst/>
          </a:prstGeom>
          <a:noFill/>
          <a:ln w="6350">
            <a:solidFill>
              <a:srgbClr val="E2E4E9"/>
            </a:solidFill>
            <a:prstDash val="solid"/>
          </a:ln>
        </p:spPr>
      </p:sp>
      <p:sp>
        <p:nvSpPr>
          <p:cNvPr id="20" name="Text 18"/>
          <p:cNvSpPr/>
          <p:nvPr/>
        </p:nvSpPr>
        <p:spPr>
          <a:xfrm>
            <a:off x="4594250" y="5056632"/>
            <a:ext cx="3003194" cy="731520"/>
          </a:xfrm>
          <a:prstGeom prst="rect">
            <a:avLst/>
          </a:prstGeom>
          <a:noFill/>
          <a:ln/>
        </p:spPr>
        <p:txBody>
          <a:bodyPr wrap="square" lIns="0" tIns="0" rIns="0" bIns="0" rtlCol="0" anchor="t"/>
          <a:lstStyle/>
          <a:p>
            <a:pPr indent="0" marL="0">
              <a:lnSpc>
                <a:spcPct val="105000"/>
              </a:lnSpc>
              <a:buNone/>
            </a:pPr>
            <a:r>
              <a:rPr lang="en-US" sz="1100" b="1" dirty="0">
                <a:solidFill>
                  <a:srgbClr val="C9A84C"/>
                </a:solidFill>
                <a:latin typeface="Poppins" pitchFamily="34" charset="0"/>
                <a:ea typeface="Poppins" pitchFamily="34" charset="-122"/>
                <a:cs typeface="Poppins" pitchFamily="34" charset="-120"/>
              </a:rPr>
              <a:t>IMPACT  </a:t>
            </a:r>
            <a:pPr indent="0" marL="0">
              <a:lnSpc>
                <a:spcPct val="105000"/>
              </a:lnSpc>
              <a:buNone/>
            </a:pPr>
            <a:r>
              <a:rPr lang="en-US" sz="1100" i="1" dirty="0">
                <a:solidFill>
                  <a:srgbClr val="0A0F1A"/>
                </a:solidFill>
                <a:latin typeface="Poppins" pitchFamily="34" charset="0"/>
                <a:ea typeface="Poppins" pitchFamily="34" charset="-122"/>
                <a:cs typeface="Poppins" pitchFamily="34" charset="-120"/>
              </a:rPr>
              <a:t>69 % valident auprès d'un vendeur</a:t>
            </a:r>
            <a:endParaRPr lang="en-US" sz="1100" dirty="0"/>
          </a:p>
        </p:txBody>
      </p:sp>
      <p:sp>
        <p:nvSpPr>
          <p:cNvPr id="21" name="Shape 19"/>
          <p:cNvSpPr/>
          <p:nvPr/>
        </p:nvSpPr>
        <p:spPr>
          <a:xfrm>
            <a:off x="8127797" y="1874520"/>
            <a:ext cx="3515258" cy="402336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22" name="Shape 20"/>
          <p:cNvSpPr/>
          <p:nvPr/>
        </p:nvSpPr>
        <p:spPr>
          <a:xfrm>
            <a:off x="8127797" y="1874520"/>
            <a:ext cx="64008" cy="4023360"/>
          </a:xfrm>
          <a:prstGeom prst="rect">
            <a:avLst/>
          </a:prstGeom>
          <a:solidFill>
            <a:srgbClr val="C9A84C"/>
          </a:solidFill>
          <a:ln/>
        </p:spPr>
      </p:sp>
      <p:sp>
        <p:nvSpPr>
          <p:cNvPr id="23" name="Shape 21"/>
          <p:cNvSpPr/>
          <p:nvPr/>
        </p:nvSpPr>
        <p:spPr>
          <a:xfrm>
            <a:off x="8383829" y="2148840"/>
            <a:ext cx="2600858" cy="310896"/>
          </a:xfrm>
          <a:prstGeom prst="roundRect">
            <a:avLst>
              <a:gd name="adj" fmla="val 50000"/>
            </a:avLst>
          </a:prstGeom>
          <a:solidFill>
            <a:srgbClr val="C9A84C"/>
          </a:solidFill>
          <a:ln/>
        </p:spPr>
      </p:sp>
      <p:sp>
        <p:nvSpPr>
          <p:cNvPr id="24" name="Text 22"/>
          <p:cNvSpPr/>
          <p:nvPr/>
        </p:nvSpPr>
        <p:spPr>
          <a:xfrm>
            <a:off x="8383829" y="2148840"/>
            <a:ext cx="2600858" cy="310896"/>
          </a:xfrm>
          <a:prstGeom prst="rect">
            <a:avLst/>
          </a:prstGeom>
          <a:noFill/>
          <a:ln/>
        </p:spPr>
        <p:txBody>
          <a:bodyPr wrap="square" lIns="0" tIns="0" rIns="0" bIns="0" rtlCol="0" anchor="ctr"/>
          <a:lstStyle/>
          <a:p>
            <a:pPr algn="ctr" indent="0" marL="0">
              <a:buNone/>
            </a:pPr>
            <a:r>
              <a:rPr lang="en-US" sz="950" b="1" spc="150" kern="0" dirty="0">
                <a:solidFill>
                  <a:srgbClr val="0A0F1A"/>
                </a:solidFill>
                <a:latin typeface="Poppins" pitchFamily="34" charset="0"/>
                <a:ea typeface="Poppins" pitchFamily="34" charset="-122"/>
                <a:cs typeface="Poppins" pitchFamily="34" charset="-120"/>
              </a:rPr>
              <a:t>COÛTS</a:t>
            </a:r>
            <a:endParaRPr lang="en-US" sz="950" dirty="0"/>
          </a:p>
        </p:txBody>
      </p:sp>
      <p:sp>
        <p:nvSpPr>
          <p:cNvPr id="25" name="Text 23"/>
          <p:cNvSpPr/>
          <p:nvPr/>
        </p:nvSpPr>
        <p:spPr>
          <a:xfrm>
            <a:off x="8383829" y="2651760"/>
            <a:ext cx="3003194" cy="640080"/>
          </a:xfrm>
          <a:prstGeom prst="rect">
            <a:avLst/>
          </a:prstGeom>
          <a:noFill/>
          <a:ln/>
        </p:spPr>
        <p:txBody>
          <a:bodyPr wrap="square" lIns="0" tIns="0" rIns="0" bIns="0" rtlCol="0" anchor="t"/>
          <a:lstStyle/>
          <a:p>
            <a:pPr indent="0" marL="0">
              <a:lnSpc>
                <a:spcPct val="100000"/>
              </a:lnSpc>
              <a:buNone/>
            </a:pPr>
            <a:r>
              <a:rPr lang="en-US" sz="1550" b="1" dirty="0">
                <a:solidFill>
                  <a:srgbClr val="0A0F1A"/>
                </a:solidFill>
                <a:latin typeface="Poppins" pitchFamily="34" charset="0"/>
                <a:ea typeface="Poppins" pitchFamily="34" charset="-122"/>
                <a:cs typeface="Poppins" pitchFamily="34" charset="-120"/>
              </a:rPr>
              <a:t>Un siège au lieu d'un stratagème</a:t>
            </a:r>
            <a:endParaRPr lang="en-US" sz="1550" dirty="0"/>
          </a:p>
        </p:txBody>
      </p:sp>
      <p:sp>
        <p:nvSpPr>
          <p:cNvPr id="26" name="Text 24"/>
          <p:cNvSpPr/>
          <p:nvPr/>
        </p:nvSpPr>
        <p:spPr>
          <a:xfrm>
            <a:off x="8383829" y="3337560"/>
            <a:ext cx="3003194" cy="1554480"/>
          </a:xfrm>
          <a:prstGeom prst="rect">
            <a:avLst/>
          </a:prstGeom>
          <a:noFill/>
          <a:ln/>
        </p:spPr>
        <p:txBody>
          <a:bodyPr wrap="square" lIns="0" tIns="0" rIns="0" bIns="0" rtlCol="0" anchor="t"/>
          <a:lstStyle/>
          <a:p>
            <a:pPr indent="0" marL="0">
              <a:lnSpc>
                <a:spcPct val="110000"/>
              </a:lnSpc>
              <a:buNone/>
            </a:pPr>
            <a:r>
              <a:rPr lang="en-US" sz="1150" dirty="0">
                <a:solidFill>
                  <a:srgbClr val="5A6473"/>
                </a:solidFill>
                <a:latin typeface="Poppins" pitchFamily="34" charset="0"/>
                <a:ea typeface="Poppins" pitchFamily="34" charset="-122"/>
                <a:cs typeface="Poppins" pitchFamily="34" charset="-120"/>
              </a:rPr>
              <a:t>Payer pour être vu quand les critères sont déjà arrêtés coûte cher et rapporte peu : l'amont coûte peu, l'aval coûte tout.</a:t>
            </a:r>
            <a:endParaRPr lang="en-US" sz="1150" dirty="0"/>
          </a:p>
        </p:txBody>
      </p:sp>
      <p:sp>
        <p:nvSpPr>
          <p:cNvPr id="27" name="Shape 25"/>
          <p:cNvSpPr/>
          <p:nvPr/>
        </p:nvSpPr>
        <p:spPr>
          <a:xfrm>
            <a:off x="8383829" y="4983480"/>
            <a:ext cx="3003194" cy="0"/>
          </a:xfrm>
          <a:prstGeom prst="line">
            <a:avLst/>
          </a:prstGeom>
          <a:noFill/>
          <a:ln w="6350">
            <a:solidFill>
              <a:srgbClr val="E2E4E9"/>
            </a:solidFill>
            <a:prstDash val="solid"/>
          </a:ln>
        </p:spPr>
      </p:sp>
      <p:sp>
        <p:nvSpPr>
          <p:cNvPr id="28" name="Text 26"/>
          <p:cNvSpPr/>
          <p:nvPr/>
        </p:nvSpPr>
        <p:spPr>
          <a:xfrm>
            <a:off x="8383829" y="5056632"/>
            <a:ext cx="3003194" cy="731520"/>
          </a:xfrm>
          <a:prstGeom prst="rect">
            <a:avLst/>
          </a:prstGeom>
          <a:noFill/>
          <a:ln/>
        </p:spPr>
        <p:txBody>
          <a:bodyPr wrap="square" lIns="0" tIns="0" rIns="0" bIns="0" rtlCol="0" anchor="t"/>
          <a:lstStyle/>
          <a:p>
            <a:pPr indent="0" marL="0">
              <a:lnSpc>
                <a:spcPct val="105000"/>
              </a:lnSpc>
              <a:buNone/>
            </a:pPr>
            <a:r>
              <a:rPr lang="en-US" sz="1100" b="1" dirty="0">
                <a:solidFill>
                  <a:srgbClr val="C9A84C"/>
                </a:solidFill>
                <a:latin typeface="Poppins" pitchFamily="34" charset="0"/>
                <a:ea typeface="Poppins" pitchFamily="34" charset="-122"/>
                <a:cs typeface="Poppins" pitchFamily="34" charset="-120"/>
              </a:rPr>
              <a:t>IMPACT  </a:t>
            </a:r>
            <a:pPr indent="0" marL="0">
              <a:lnSpc>
                <a:spcPct val="105000"/>
              </a:lnSpc>
              <a:buNone/>
            </a:pPr>
            <a:r>
              <a:rPr lang="en-US" sz="1100" i="1" dirty="0">
                <a:solidFill>
                  <a:srgbClr val="0A0F1A"/>
                </a:solidFill>
                <a:latin typeface="Poppins" pitchFamily="34" charset="0"/>
                <a:ea typeface="Poppins" pitchFamily="34" charset="-122"/>
                <a:cs typeface="Poppins" pitchFamily="34" charset="-120"/>
              </a:rPr>
              <a:t>5 marques sur 6 aveugles</a:t>
            </a:r>
            <a:endParaRPr lang="en-US" sz="1100" dirty="0"/>
          </a:p>
        </p:txBody>
      </p:sp>
      <p:sp>
        <p:nvSpPr>
          <p:cNvPr id="29" name="Shape 27"/>
          <p:cNvSpPr/>
          <p:nvPr/>
        </p:nvSpPr>
        <p:spPr>
          <a:xfrm>
            <a:off x="548640" y="6437376"/>
            <a:ext cx="11094415" cy="0"/>
          </a:xfrm>
          <a:prstGeom prst="line">
            <a:avLst/>
          </a:prstGeom>
          <a:noFill/>
          <a:ln w="9525">
            <a:solidFill>
              <a:srgbClr val="E2E4E9"/>
            </a:solidFill>
            <a:prstDash val="solid"/>
          </a:ln>
        </p:spPr>
      </p:sp>
      <p:sp>
        <p:nvSpPr>
          <p:cNvPr id="30" name="Text 28"/>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31" name="Text 29"/>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I · LE CHAMP DE BATAILLE MODERNE</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Le premier filtre d'achat B2B échappe au vendeur : il se joue dans un corpus qu'on peut acheter</a:t>
            </a:r>
            <a:endParaRPr lang="en-US" sz="2100" dirty="0"/>
          </a:p>
        </p:txBody>
      </p:sp>
      <p:sp>
        <p:nvSpPr>
          <p:cNvPr id="5" name="Text 3"/>
          <p:cNvSpPr/>
          <p:nvPr/>
        </p:nvSpPr>
        <p:spPr>
          <a:xfrm>
            <a:off x="548640" y="1783080"/>
            <a:ext cx="11094415" cy="640080"/>
          </a:xfrm>
          <a:prstGeom prst="rect">
            <a:avLst/>
          </a:prstGeom>
          <a:noFill/>
          <a:ln/>
        </p:spPr>
        <p:txBody>
          <a:bodyPr wrap="square" lIns="0" tIns="0" rIns="0" bIns="0" rtlCol="0" anchor="t"/>
          <a:lstStyle/>
          <a:p>
            <a:pPr indent="0" marL="0">
              <a:lnSpc>
                <a:spcPct val="110000"/>
              </a:lnSpc>
              <a:buNone/>
            </a:pPr>
            <a:r>
              <a:rPr lang="en-US" sz="1300" i="1" dirty="0">
                <a:solidFill>
                  <a:srgbClr val="5A6473"/>
                </a:solidFill>
                <a:latin typeface="Poppins" pitchFamily="34" charset="0"/>
                <a:ea typeface="Poppins" pitchFamily="34" charset="-122"/>
                <a:cs typeface="Poppins" pitchFamily="34" charset="-120"/>
              </a:rPr>
              <a:t>Une part croissante de l'audience ne voit ni images, ni mise en page, ni bannières. La présélection se fait hors de portée du commercial.</a:t>
            </a:r>
            <a:endParaRPr lang="en-US" sz="1300" dirty="0"/>
          </a:p>
        </p:txBody>
      </p:sp>
      <p:sp>
        <p:nvSpPr>
          <p:cNvPr id="6" name="Shape 4"/>
          <p:cNvSpPr/>
          <p:nvPr/>
        </p:nvSpPr>
        <p:spPr>
          <a:xfrm>
            <a:off x="548640" y="2697480"/>
            <a:ext cx="3515258" cy="3017520"/>
          </a:xfrm>
          <a:prstGeom prst="rect">
            <a:avLst/>
          </a:prstGeom>
          <a:solidFill>
            <a:srgbClr val="F5F6F8"/>
          </a:solidFill>
          <a:ln w="9525">
            <a:solidFill>
              <a:srgbClr val="F5F6F8"/>
            </a:solidFill>
            <a:prstDash val="solid"/>
          </a:ln>
        </p:spPr>
      </p:sp>
      <p:sp>
        <p:nvSpPr>
          <p:cNvPr id="7" name="Shape 5"/>
          <p:cNvSpPr/>
          <p:nvPr/>
        </p:nvSpPr>
        <p:spPr>
          <a:xfrm>
            <a:off x="548640" y="2697480"/>
            <a:ext cx="64008" cy="3017520"/>
          </a:xfrm>
          <a:prstGeom prst="rect">
            <a:avLst/>
          </a:prstGeom>
          <a:solidFill>
            <a:srgbClr val="C9A84C"/>
          </a:solidFill>
          <a:ln/>
        </p:spPr>
      </p:sp>
      <p:sp>
        <p:nvSpPr>
          <p:cNvPr id="8" name="Text 6"/>
          <p:cNvSpPr/>
          <p:nvPr/>
        </p:nvSpPr>
        <p:spPr>
          <a:xfrm>
            <a:off x="804672" y="3108960"/>
            <a:ext cx="3058058" cy="1097280"/>
          </a:xfrm>
          <a:prstGeom prst="rect">
            <a:avLst/>
          </a:prstGeom>
          <a:noFill/>
          <a:ln/>
        </p:spPr>
        <p:txBody>
          <a:bodyPr wrap="square" lIns="0" tIns="0" rIns="0" bIns="0" rtlCol="0" anchor="ctr"/>
          <a:lstStyle/>
          <a:p>
            <a:pPr indent="0" marL="0">
              <a:buNone/>
            </a:pPr>
            <a:r>
              <a:rPr lang="en-US" sz="4600" b="1" dirty="0">
                <a:solidFill>
                  <a:srgbClr val="0A0F1A"/>
                </a:solidFill>
                <a:latin typeface="Poppins" pitchFamily="34" charset="0"/>
                <a:ea typeface="Poppins" pitchFamily="34" charset="-122"/>
                <a:cs typeface="Poppins" pitchFamily="34" charset="-120"/>
              </a:rPr>
              <a:t>8×</a:t>
            </a:r>
            <a:endParaRPr lang="en-US" sz="4600" dirty="0"/>
          </a:p>
        </p:txBody>
      </p:sp>
      <p:sp>
        <p:nvSpPr>
          <p:cNvPr id="9" name="Text 7"/>
          <p:cNvSpPr/>
          <p:nvPr/>
        </p:nvSpPr>
        <p:spPr>
          <a:xfrm>
            <a:off x="804672" y="4251960"/>
            <a:ext cx="3003194" cy="1005840"/>
          </a:xfrm>
          <a:prstGeom prst="rect">
            <a:avLst/>
          </a:prstGeom>
          <a:noFill/>
          <a:ln/>
        </p:spPr>
        <p:txBody>
          <a:bodyPr wrap="square" lIns="0" tIns="0" rIns="0" bIns="0" rtlCol="0" anchor="t"/>
          <a:lstStyle/>
          <a:p>
            <a:pPr indent="0" marL="0">
              <a:lnSpc>
                <a:spcPct val="108000"/>
              </a:lnSpc>
              <a:buNone/>
            </a:pPr>
            <a:r>
              <a:rPr lang="en-US" sz="1200" dirty="0">
                <a:solidFill>
                  <a:srgbClr val="5A6473"/>
                </a:solidFill>
                <a:latin typeface="Poppins" pitchFamily="34" charset="0"/>
                <a:ea typeface="Poppins" pitchFamily="34" charset="-122"/>
                <a:cs typeface="Poppins" pitchFamily="34" charset="-120"/>
              </a:rPr>
              <a:t>de croissance du trafic automatisé face à l'activité humaine (Human Security, mars 2026)</a:t>
            </a:r>
            <a:endParaRPr lang="en-US" sz="1200" dirty="0"/>
          </a:p>
        </p:txBody>
      </p:sp>
      <p:sp>
        <p:nvSpPr>
          <p:cNvPr id="10" name="Shape 8"/>
          <p:cNvSpPr/>
          <p:nvPr/>
        </p:nvSpPr>
        <p:spPr>
          <a:xfrm>
            <a:off x="4338218" y="2697480"/>
            <a:ext cx="3515258" cy="3017520"/>
          </a:xfrm>
          <a:prstGeom prst="rect">
            <a:avLst/>
          </a:prstGeom>
          <a:solidFill>
            <a:srgbClr val="F5F6F8"/>
          </a:solidFill>
          <a:ln w="9525">
            <a:solidFill>
              <a:srgbClr val="F5F6F8"/>
            </a:solidFill>
            <a:prstDash val="solid"/>
          </a:ln>
        </p:spPr>
      </p:sp>
      <p:sp>
        <p:nvSpPr>
          <p:cNvPr id="11" name="Shape 9"/>
          <p:cNvSpPr/>
          <p:nvPr/>
        </p:nvSpPr>
        <p:spPr>
          <a:xfrm>
            <a:off x="4338218" y="2697480"/>
            <a:ext cx="64008" cy="3017520"/>
          </a:xfrm>
          <a:prstGeom prst="rect">
            <a:avLst/>
          </a:prstGeom>
          <a:solidFill>
            <a:srgbClr val="C9A84C"/>
          </a:solidFill>
          <a:ln/>
        </p:spPr>
      </p:sp>
      <p:sp>
        <p:nvSpPr>
          <p:cNvPr id="12" name="Text 10"/>
          <p:cNvSpPr/>
          <p:nvPr/>
        </p:nvSpPr>
        <p:spPr>
          <a:xfrm>
            <a:off x="4594250" y="3108960"/>
            <a:ext cx="3058058" cy="1097280"/>
          </a:xfrm>
          <a:prstGeom prst="rect">
            <a:avLst/>
          </a:prstGeom>
          <a:noFill/>
          <a:ln/>
        </p:spPr>
        <p:txBody>
          <a:bodyPr wrap="square" lIns="0" tIns="0" rIns="0" bIns="0" rtlCol="0" anchor="ctr"/>
          <a:lstStyle/>
          <a:p>
            <a:pPr indent="0" marL="0">
              <a:buNone/>
            </a:pPr>
            <a:r>
              <a:rPr lang="en-US" sz="4600" b="1" dirty="0">
                <a:solidFill>
                  <a:srgbClr val="0A0F1A"/>
                </a:solidFill>
                <a:latin typeface="Poppins" pitchFamily="34" charset="0"/>
                <a:ea typeface="Poppins" pitchFamily="34" charset="-122"/>
                <a:cs typeface="Poppins" pitchFamily="34" charset="-120"/>
              </a:rPr>
              <a:t>67 %</a:t>
            </a:r>
            <a:endParaRPr lang="en-US" sz="4600" dirty="0"/>
          </a:p>
        </p:txBody>
      </p:sp>
      <p:sp>
        <p:nvSpPr>
          <p:cNvPr id="13" name="Text 11"/>
          <p:cNvSpPr/>
          <p:nvPr/>
        </p:nvSpPr>
        <p:spPr>
          <a:xfrm>
            <a:off x="4594250" y="4251960"/>
            <a:ext cx="3003194" cy="1005840"/>
          </a:xfrm>
          <a:prstGeom prst="rect">
            <a:avLst/>
          </a:prstGeom>
          <a:noFill/>
          <a:ln/>
        </p:spPr>
        <p:txBody>
          <a:bodyPr wrap="square" lIns="0" tIns="0" rIns="0" bIns="0" rtlCol="0" anchor="t"/>
          <a:lstStyle/>
          <a:p>
            <a:pPr indent="0" marL="0">
              <a:lnSpc>
                <a:spcPct val="108000"/>
              </a:lnSpc>
              <a:buNone/>
            </a:pPr>
            <a:r>
              <a:rPr lang="en-US" sz="1200" dirty="0">
                <a:solidFill>
                  <a:srgbClr val="5A6473"/>
                </a:solidFill>
                <a:latin typeface="Poppins" pitchFamily="34" charset="0"/>
                <a:ea typeface="Poppins" pitchFamily="34" charset="-122"/>
                <a:cs typeface="Poppins" pitchFamily="34" charset="-120"/>
              </a:rPr>
              <a:t>des acheteurs B2B préfèrent une expérience sans commercial ; 45 % l'IA (Gartner, 2026)</a:t>
            </a:r>
            <a:endParaRPr lang="en-US" sz="1200" dirty="0"/>
          </a:p>
        </p:txBody>
      </p:sp>
      <p:sp>
        <p:nvSpPr>
          <p:cNvPr id="14" name="Shape 12"/>
          <p:cNvSpPr/>
          <p:nvPr/>
        </p:nvSpPr>
        <p:spPr>
          <a:xfrm>
            <a:off x="8127797" y="2697480"/>
            <a:ext cx="3515258" cy="3017520"/>
          </a:xfrm>
          <a:prstGeom prst="rect">
            <a:avLst/>
          </a:prstGeom>
          <a:solidFill>
            <a:srgbClr val="F5F6F8"/>
          </a:solidFill>
          <a:ln w="9525">
            <a:solidFill>
              <a:srgbClr val="F5F6F8"/>
            </a:solidFill>
            <a:prstDash val="solid"/>
          </a:ln>
        </p:spPr>
      </p:sp>
      <p:sp>
        <p:nvSpPr>
          <p:cNvPr id="15" name="Shape 13"/>
          <p:cNvSpPr/>
          <p:nvPr/>
        </p:nvSpPr>
        <p:spPr>
          <a:xfrm>
            <a:off x="8127797" y="2697480"/>
            <a:ext cx="64008" cy="3017520"/>
          </a:xfrm>
          <a:prstGeom prst="rect">
            <a:avLst/>
          </a:prstGeom>
          <a:solidFill>
            <a:srgbClr val="C9A84C"/>
          </a:solidFill>
          <a:ln/>
        </p:spPr>
      </p:sp>
      <p:sp>
        <p:nvSpPr>
          <p:cNvPr id="16" name="Text 14"/>
          <p:cNvSpPr/>
          <p:nvPr/>
        </p:nvSpPr>
        <p:spPr>
          <a:xfrm>
            <a:off x="8383829" y="3108960"/>
            <a:ext cx="3058058" cy="1097280"/>
          </a:xfrm>
          <a:prstGeom prst="rect">
            <a:avLst/>
          </a:prstGeom>
          <a:noFill/>
          <a:ln/>
        </p:spPr>
        <p:txBody>
          <a:bodyPr wrap="square" lIns="0" tIns="0" rIns="0" bIns="0" rtlCol="0" anchor="ctr"/>
          <a:lstStyle/>
          <a:p>
            <a:pPr indent="0" marL="0">
              <a:buNone/>
            </a:pPr>
            <a:r>
              <a:rPr lang="en-US" sz="4600" b="1" dirty="0">
                <a:solidFill>
                  <a:srgbClr val="0A0F1A"/>
                </a:solidFill>
                <a:latin typeface="Poppins" pitchFamily="34" charset="0"/>
                <a:ea typeface="Poppins" pitchFamily="34" charset="-122"/>
                <a:cs typeface="Poppins" pitchFamily="34" charset="-120"/>
              </a:rPr>
              <a:t>3,5×</a:t>
            </a:r>
            <a:endParaRPr lang="en-US" sz="4600" dirty="0"/>
          </a:p>
        </p:txBody>
      </p:sp>
      <p:sp>
        <p:nvSpPr>
          <p:cNvPr id="17" name="Text 15"/>
          <p:cNvSpPr/>
          <p:nvPr/>
        </p:nvSpPr>
        <p:spPr>
          <a:xfrm>
            <a:off x="8383829" y="4251960"/>
            <a:ext cx="3003194" cy="1005840"/>
          </a:xfrm>
          <a:prstGeom prst="rect">
            <a:avLst/>
          </a:prstGeom>
          <a:noFill/>
          <a:ln/>
        </p:spPr>
        <p:txBody>
          <a:bodyPr wrap="square" lIns="0" tIns="0" rIns="0" bIns="0" rtlCol="0" anchor="t"/>
          <a:lstStyle/>
          <a:p>
            <a:pPr indent="0" marL="0">
              <a:lnSpc>
                <a:spcPct val="108000"/>
              </a:lnSpc>
              <a:buNone/>
            </a:pPr>
            <a:r>
              <a:rPr lang="en-US" sz="1200" dirty="0">
                <a:solidFill>
                  <a:srgbClr val="5A6473"/>
                </a:solidFill>
                <a:latin typeface="Poppins" pitchFamily="34" charset="0"/>
                <a:ea typeface="Poppins" pitchFamily="34" charset="-122"/>
                <a:cs typeface="Poppins" pitchFamily="34" charset="-120"/>
              </a:rPr>
              <a:t>de chances d'ouvrir un compte pour les visiteurs IA chez Ally Bank (Business Insider 2026)</a:t>
            </a:r>
            <a:endParaRPr lang="en-US" sz="1200" dirty="0"/>
          </a:p>
        </p:txBody>
      </p:sp>
      <p:sp>
        <p:nvSpPr>
          <p:cNvPr id="18" name="Shape 16"/>
          <p:cNvSpPr/>
          <p:nvPr/>
        </p:nvSpPr>
        <p:spPr>
          <a:xfrm>
            <a:off x="548640" y="6437376"/>
            <a:ext cx="11094415" cy="0"/>
          </a:xfrm>
          <a:prstGeom prst="line">
            <a:avLst/>
          </a:prstGeom>
          <a:noFill/>
          <a:ln w="9525">
            <a:solidFill>
              <a:srgbClr val="E2E4E9"/>
            </a:solidFill>
            <a:prstDash val="solid"/>
          </a:ln>
        </p:spPr>
      </p:sp>
      <p:sp>
        <p:nvSpPr>
          <p:cNvPr id="19" name="Text 17"/>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20" name="Text 18"/>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04</a:t>
            </a:r>
            <a:endParaRPr lang="en-US" sz="800" dirty="0"/>
          </a:p>
        </p:txBody>
      </p:sp>
      <p:sp>
        <p:nvSpPr>
          <p:cNvPr id="21" name="Text 19"/>
          <p:cNvSpPr/>
          <p:nvPr/>
        </p:nvSpPr>
        <p:spPr>
          <a:xfrm>
            <a:off x="548640" y="6089904"/>
            <a:ext cx="11094415" cy="237744"/>
          </a:xfrm>
          <a:prstGeom prst="rect">
            <a:avLst/>
          </a:prstGeom>
          <a:noFill/>
          <a:ln/>
        </p:spPr>
        <p:txBody>
          <a:bodyPr wrap="square" lIns="0" tIns="0" rIns="0" bIns="0" rtlCol="0" anchor="ctr"/>
          <a:lstStyle/>
          <a:p>
            <a:pPr indent="0" marL="0">
              <a:buNone/>
            </a:pPr>
            <a:r>
              <a:rPr lang="en-US" sz="800" i="1" dirty="0">
                <a:solidFill>
                  <a:srgbClr val="5A6473"/>
                </a:solidFill>
                <a:latin typeface="Poppins" pitchFamily="34" charset="0"/>
                <a:ea typeface="Poppins" pitchFamily="34" charset="-122"/>
                <a:cs typeface="Poppins" pitchFamily="34" charset="-120"/>
              </a:rPr>
              <a:t>Sources : Marketing Brew (08/09/2026) ; Human Security (mars 2026) ; Gartner (09/03/2026) ; Business Insider (05/08/2026).</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II · LE MIROIR STRATÉGIQUE</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Le chapitre III l'enseigne : on attaque la stratégie adverse avant ses alliances et ses places fortes</a:t>
            </a:r>
            <a:endParaRPr lang="en-US" sz="2100" dirty="0"/>
          </a:p>
        </p:txBody>
      </p:sp>
      <p:sp>
        <p:nvSpPr>
          <p:cNvPr id="5" name="Shape 3"/>
          <p:cNvSpPr/>
          <p:nvPr/>
        </p:nvSpPr>
        <p:spPr>
          <a:xfrm>
            <a:off x="548640" y="1874520"/>
            <a:ext cx="5227168" cy="3977640"/>
          </a:xfrm>
          <a:prstGeom prst="rect">
            <a:avLst/>
          </a:prstGeom>
          <a:solidFill>
            <a:srgbClr val="0A0F1A"/>
          </a:solidFill>
          <a:ln w="9525">
            <a:solidFill>
              <a:srgbClr val="0A0F1A"/>
            </a:solidFill>
            <a:prstDash val="solid"/>
          </a:ln>
        </p:spPr>
      </p:sp>
      <p:sp>
        <p:nvSpPr>
          <p:cNvPr id="6" name="Shape 4"/>
          <p:cNvSpPr/>
          <p:nvPr/>
        </p:nvSpPr>
        <p:spPr>
          <a:xfrm>
            <a:off x="548640" y="1874520"/>
            <a:ext cx="64008" cy="3977640"/>
          </a:xfrm>
          <a:prstGeom prst="rect">
            <a:avLst/>
          </a:prstGeom>
          <a:solidFill>
            <a:srgbClr val="C9A84C"/>
          </a:solidFill>
          <a:ln/>
        </p:spPr>
      </p:sp>
      <p:sp>
        <p:nvSpPr>
          <p:cNvPr id="7" name="Shape 5"/>
          <p:cNvSpPr/>
          <p:nvPr/>
        </p:nvSpPr>
        <p:spPr>
          <a:xfrm>
            <a:off x="822960" y="2189988"/>
            <a:ext cx="118872" cy="118872"/>
          </a:xfrm>
          <a:prstGeom prst="rect">
            <a:avLst/>
          </a:prstGeom>
          <a:solidFill>
            <a:srgbClr val="C9A84C"/>
          </a:solidFill>
          <a:ln/>
        </p:spPr>
      </p:sp>
      <p:sp>
        <p:nvSpPr>
          <p:cNvPr id="8" name="Text 6"/>
          <p:cNvSpPr/>
          <p:nvPr/>
        </p:nvSpPr>
        <p:spPr>
          <a:xfrm>
            <a:off x="1060704" y="214884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LE PRÉCÉDENT : LES ATTAQUES PAR STRATAGÈME</a:t>
            </a:r>
            <a:endParaRPr lang="en-US" sz="1050" dirty="0"/>
          </a:p>
        </p:txBody>
      </p:sp>
      <p:sp>
        <p:nvSpPr>
          <p:cNvPr id="9" name="Shape 7"/>
          <p:cNvSpPr/>
          <p:nvPr/>
        </p:nvSpPr>
        <p:spPr>
          <a:xfrm>
            <a:off x="822960" y="2825496"/>
            <a:ext cx="109728" cy="109728"/>
          </a:xfrm>
          <a:prstGeom prst="rect">
            <a:avLst/>
          </a:prstGeom>
          <a:solidFill>
            <a:srgbClr val="C9A84C"/>
          </a:solidFill>
          <a:ln/>
        </p:spPr>
      </p:sp>
      <p:sp>
        <p:nvSpPr>
          <p:cNvPr id="10" name="Text 8"/>
          <p:cNvSpPr/>
          <p:nvPr/>
        </p:nvSpPr>
        <p:spPr>
          <a:xfrm>
            <a:off x="1078992" y="2743200"/>
            <a:ext cx="4422496" cy="960120"/>
          </a:xfrm>
          <a:prstGeom prst="rect">
            <a:avLst/>
          </a:prstGeom>
          <a:noFill/>
          <a:ln/>
        </p:spPr>
        <p:txBody>
          <a:bodyPr wrap="square" lIns="0" tIns="0" rIns="0" bIns="0" rtlCol="0" anchor="t"/>
          <a:lstStyle/>
          <a:p>
            <a:pPr indent="0" marL="0">
              <a:lnSpc>
                <a:spcPct val="106000"/>
              </a:lnSpc>
              <a:buNone/>
            </a:pPr>
            <a:r>
              <a:rPr lang="en-US" sz="1150" dirty="0">
                <a:solidFill>
                  <a:srgbClr val="FFFFFF"/>
                </a:solidFill>
                <a:latin typeface="Poppins" pitchFamily="34" charset="0"/>
                <a:ea typeface="Poppins" pitchFamily="34" charset="-122"/>
                <a:cs typeface="Poppins" pitchFamily="34" charset="-120"/>
              </a:rPr>
              <a:t>Sun Tzu place la soumission de l'armée ennemie sans combat au-dessus de toute victoire obtenue par les armes.</a:t>
            </a:r>
            <a:endParaRPr lang="en-US" sz="1150" dirty="0"/>
          </a:p>
        </p:txBody>
      </p:sp>
      <p:sp>
        <p:nvSpPr>
          <p:cNvPr id="11" name="Shape 9"/>
          <p:cNvSpPr/>
          <p:nvPr/>
        </p:nvSpPr>
        <p:spPr>
          <a:xfrm>
            <a:off x="822960" y="3785616"/>
            <a:ext cx="109728" cy="109728"/>
          </a:xfrm>
          <a:prstGeom prst="rect">
            <a:avLst/>
          </a:prstGeom>
          <a:solidFill>
            <a:srgbClr val="C9A84C"/>
          </a:solidFill>
          <a:ln/>
        </p:spPr>
      </p:sp>
      <p:sp>
        <p:nvSpPr>
          <p:cNvPr id="12" name="Text 10"/>
          <p:cNvSpPr/>
          <p:nvPr/>
        </p:nvSpPr>
        <p:spPr>
          <a:xfrm>
            <a:off x="1078992" y="3703320"/>
            <a:ext cx="4422496" cy="960120"/>
          </a:xfrm>
          <a:prstGeom prst="rect">
            <a:avLst/>
          </a:prstGeom>
          <a:noFill/>
          <a:ln/>
        </p:spPr>
        <p:txBody>
          <a:bodyPr wrap="square" lIns="0" tIns="0" rIns="0" bIns="0" rtlCol="0" anchor="t"/>
          <a:lstStyle/>
          <a:p>
            <a:pPr indent="0" marL="0">
              <a:lnSpc>
                <a:spcPct val="106000"/>
              </a:lnSpc>
              <a:buNone/>
            </a:pPr>
            <a:r>
              <a:rPr lang="en-US" sz="1150" dirty="0">
                <a:solidFill>
                  <a:srgbClr val="FFFFFF"/>
                </a:solidFill>
                <a:latin typeface="Poppins" pitchFamily="34" charset="0"/>
                <a:ea typeface="Poppins" pitchFamily="34" charset="-122"/>
                <a:cs typeface="Poppins" pitchFamily="34" charset="-120"/>
              </a:rPr>
              <a:t>Il ordonne les cibles : stratégie adverse, alliances, armée, places fortes, par coût croissant.</a:t>
            </a:r>
            <a:endParaRPr lang="en-US" sz="1150" dirty="0"/>
          </a:p>
        </p:txBody>
      </p:sp>
      <p:sp>
        <p:nvSpPr>
          <p:cNvPr id="13" name="Shape 11"/>
          <p:cNvSpPr/>
          <p:nvPr/>
        </p:nvSpPr>
        <p:spPr>
          <a:xfrm>
            <a:off x="822960" y="4745736"/>
            <a:ext cx="109728" cy="109728"/>
          </a:xfrm>
          <a:prstGeom prst="rect">
            <a:avLst/>
          </a:prstGeom>
          <a:solidFill>
            <a:srgbClr val="C9A84C"/>
          </a:solidFill>
          <a:ln/>
        </p:spPr>
      </p:sp>
      <p:sp>
        <p:nvSpPr>
          <p:cNvPr id="14" name="Text 12"/>
          <p:cNvSpPr/>
          <p:nvPr/>
        </p:nvSpPr>
        <p:spPr>
          <a:xfrm>
            <a:off x="1078992" y="4663440"/>
            <a:ext cx="4422496" cy="960120"/>
          </a:xfrm>
          <a:prstGeom prst="rect">
            <a:avLst/>
          </a:prstGeom>
          <a:noFill/>
          <a:ln/>
        </p:spPr>
        <p:txBody>
          <a:bodyPr wrap="square" lIns="0" tIns="0" rIns="0" bIns="0" rtlCol="0" anchor="t"/>
          <a:lstStyle/>
          <a:p>
            <a:pPr indent="0" marL="0">
              <a:lnSpc>
                <a:spcPct val="106000"/>
              </a:lnSpc>
              <a:buNone/>
            </a:pPr>
            <a:r>
              <a:rPr lang="en-US" sz="1150" dirty="0">
                <a:solidFill>
                  <a:srgbClr val="FFFFFF"/>
                </a:solidFill>
                <a:latin typeface="Poppins" pitchFamily="34" charset="0"/>
                <a:ea typeface="Poppins" pitchFamily="34" charset="-122"/>
                <a:cs typeface="Poppins" pitchFamily="34" charset="-120"/>
              </a:rPr>
              <a:t>Le siège vient en dernier : il engage tout le monde au maximum de la dépense pour un résultat incertain.</a:t>
            </a:r>
            <a:endParaRPr lang="en-US" sz="1150" dirty="0"/>
          </a:p>
        </p:txBody>
      </p:sp>
      <p:sp>
        <p:nvSpPr>
          <p:cNvPr id="15" name="Shape 13"/>
          <p:cNvSpPr/>
          <p:nvPr/>
        </p:nvSpPr>
        <p:spPr>
          <a:xfrm>
            <a:off x="6415888" y="1874520"/>
            <a:ext cx="5227168" cy="3977640"/>
          </a:xfrm>
          <a:prstGeom prst="rect">
            <a:avLst/>
          </a:prstGeom>
          <a:solidFill>
            <a:srgbClr val="F2EAD0"/>
          </a:solidFill>
          <a:ln w="9525">
            <a:solidFill>
              <a:srgbClr val="F2EAD0"/>
            </a:solidFill>
            <a:prstDash val="solid"/>
          </a:ln>
        </p:spPr>
      </p:sp>
      <p:sp>
        <p:nvSpPr>
          <p:cNvPr id="16" name="Shape 14"/>
          <p:cNvSpPr/>
          <p:nvPr/>
        </p:nvSpPr>
        <p:spPr>
          <a:xfrm>
            <a:off x="6415888" y="1874520"/>
            <a:ext cx="64008" cy="3977640"/>
          </a:xfrm>
          <a:prstGeom prst="rect">
            <a:avLst/>
          </a:prstGeom>
          <a:solidFill>
            <a:srgbClr val="C9A84C"/>
          </a:solidFill>
          <a:ln/>
        </p:spPr>
      </p:sp>
      <p:sp>
        <p:nvSpPr>
          <p:cNvPr id="17" name="Shape 15"/>
          <p:cNvSpPr/>
          <p:nvPr/>
        </p:nvSpPr>
        <p:spPr>
          <a:xfrm>
            <a:off x="6690208" y="2189988"/>
            <a:ext cx="118872" cy="118872"/>
          </a:xfrm>
          <a:prstGeom prst="rect">
            <a:avLst/>
          </a:prstGeom>
          <a:solidFill>
            <a:srgbClr val="C9A84C"/>
          </a:solidFill>
          <a:ln/>
        </p:spPr>
      </p:sp>
      <p:sp>
        <p:nvSpPr>
          <p:cNvPr id="18" name="Text 16"/>
          <p:cNvSpPr/>
          <p:nvPr/>
        </p:nvSpPr>
        <p:spPr>
          <a:xfrm>
            <a:off x="6927952" y="2148840"/>
            <a:ext cx="11094415" cy="237744"/>
          </a:xfrm>
          <a:prstGeom prst="rect">
            <a:avLst/>
          </a:prstGeom>
          <a:noFill/>
          <a:ln/>
        </p:spPr>
        <p:txBody>
          <a:bodyPr wrap="square" lIns="0" tIns="0" rIns="0" bIns="0" rtlCol="0" anchor="ctr"/>
          <a:lstStyle/>
          <a:p>
            <a:pPr indent="0" marL="0">
              <a:buNone/>
            </a:pPr>
            <a:r>
              <a:rPr lang="en-US" sz="1050" b="1" spc="250" kern="0" dirty="0">
                <a:solidFill>
                  <a:srgbClr val="0A0F1A"/>
                </a:solidFill>
                <a:latin typeface="Poppins" pitchFamily="34" charset="0"/>
                <a:ea typeface="Poppins" pitchFamily="34" charset="-122"/>
                <a:cs typeface="Poppins" pitchFamily="34" charset="-120"/>
              </a:rPr>
              <a:t>LA TRANSPOSITION COMMERCIALE</a:t>
            </a:r>
            <a:endParaRPr lang="en-US" sz="1050" dirty="0"/>
          </a:p>
        </p:txBody>
      </p:sp>
      <p:sp>
        <p:nvSpPr>
          <p:cNvPr id="19" name="Shape 17"/>
          <p:cNvSpPr/>
          <p:nvPr/>
        </p:nvSpPr>
        <p:spPr>
          <a:xfrm>
            <a:off x="6690208" y="2825496"/>
            <a:ext cx="109728" cy="109728"/>
          </a:xfrm>
          <a:prstGeom prst="rect">
            <a:avLst/>
          </a:prstGeom>
          <a:solidFill>
            <a:srgbClr val="C9A84C"/>
          </a:solidFill>
          <a:ln/>
        </p:spPr>
      </p:sp>
      <p:sp>
        <p:nvSpPr>
          <p:cNvPr id="20" name="Text 18"/>
          <p:cNvSpPr/>
          <p:nvPr/>
        </p:nvSpPr>
        <p:spPr>
          <a:xfrm>
            <a:off x="6946240" y="2743200"/>
            <a:ext cx="4422496" cy="960120"/>
          </a:xfrm>
          <a:prstGeom prst="rect">
            <a:avLst/>
          </a:prstGeom>
          <a:noFill/>
          <a:ln/>
        </p:spPr>
        <p:txBody>
          <a:bodyPr wrap="square" lIns="0" tIns="0" rIns="0" bIns="0" rtlCol="0" anchor="t"/>
          <a:lstStyle/>
          <a:p>
            <a:pPr indent="0" marL="0">
              <a:lnSpc>
                <a:spcPct val="106000"/>
              </a:lnSpc>
              <a:buNone/>
            </a:pPr>
            <a:r>
              <a:rPr lang="en-US" sz="1150" dirty="0">
                <a:solidFill>
                  <a:srgbClr val="0A0F1A"/>
                </a:solidFill>
                <a:latin typeface="Poppins" pitchFamily="34" charset="0"/>
                <a:ea typeface="Poppins" pitchFamily="34" charset="-122"/>
                <a:cs typeface="Poppins" pitchFamily="34" charset="-120"/>
              </a:rPr>
              <a:t>Convaincre un comité en finale, ou figurer dans la grille de critères rédigée trois mois plus tôt.</a:t>
            </a:r>
            <a:endParaRPr lang="en-US" sz="1150" dirty="0"/>
          </a:p>
        </p:txBody>
      </p:sp>
      <p:sp>
        <p:nvSpPr>
          <p:cNvPr id="21" name="Shape 19"/>
          <p:cNvSpPr/>
          <p:nvPr/>
        </p:nvSpPr>
        <p:spPr>
          <a:xfrm>
            <a:off x="6690208" y="3785616"/>
            <a:ext cx="109728" cy="109728"/>
          </a:xfrm>
          <a:prstGeom prst="rect">
            <a:avLst/>
          </a:prstGeom>
          <a:solidFill>
            <a:srgbClr val="C9A84C"/>
          </a:solidFill>
          <a:ln/>
        </p:spPr>
      </p:sp>
      <p:sp>
        <p:nvSpPr>
          <p:cNvPr id="22" name="Text 20"/>
          <p:cNvSpPr/>
          <p:nvPr/>
        </p:nvSpPr>
        <p:spPr>
          <a:xfrm>
            <a:off x="6946240" y="3703320"/>
            <a:ext cx="4422496" cy="960120"/>
          </a:xfrm>
          <a:prstGeom prst="rect">
            <a:avLst/>
          </a:prstGeom>
          <a:noFill/>
          <a:ln/>
        </p:spPr>
        <p:txBody>
          <a:bodyPr wrap="square" lIns="0" tIns="0" rIns="0" bIns="0" rtlCol="0" anchor="t"/>
          <a:lstStyle/>
          <a:p>
            <a:pPr indent="0" marL="0">
              <a:lnSpc>
                <a:spcPct val="106000"/>
              </a:lnSpc>
              <a:buNone/>
            </a:pPr>
            <a:r>
              <a:rPr lang="en-US" sz="1150" dirty="0">
                <a:solidFill>
                  <a:srgbClr val="0A0F1A"/>
                </a:solidFill>
                <a:latin typeface="Poppins" pitchFamily="34" charset="0"/>
                <a:ea typeface="Poppins" pitchFamily="34" charset="-122"/>
                <a:cs typeface="Poppins" pitchFamily="34" charset="-120"/>
              </a:rPr>
              <a:t>Le comité a délégué une part de sa grille à une machine, alimentée par un corpus qu'un tiers peut amender.</a:t>
            </a:r>
            <a:endParaRPr lang="en-US" sz="1150" dirty="0"/>
          </a:p>
        </p:txBody>
      </p:sp>
      <p:sp>
        <p:nvSpPr>
          <p:cNvPr id="23" name="Shape 21"/>
          <p:cNvSpPr/>
          <p:nvPr/>
        </p:nvSpPr>
        <p:spPr>
          <a:xfrm>
            <a:off x="6690208" y="4745736"/>
            <a:ext cx="109728" cy="109728"/>
          </a:xfrm>
          <a:prstGeom prst="rect">
            <a:avLst/>
          </a:prstGeom>
          <a:solidFill>
            <a:srgbClr val="C9A84C"/>
          </a:solidFill>
          <a:ln/>
        </p:spPr>
      </p:sp>
      <p:sp>
        <p:nvSpPr>
          <p:cNvPr id="24" name="Text 22"/>
          <p:cNvSpPr/>
          <p:nvPr/>
        </p:nvSpPr>
        <p:spPr>
          <a:xfrm>
            <a:off x="6946240" y="4663440"/>
            <a:ext cx="4422496" cy="960120"/>
          </a:xfrm>
          <a:prstGeom prst="rect">
            <a:avLst/>
          </a:prstGeom>
          <a:noFill/>
          <a:ln/>
        </p:spPr>
        <p:txBody>
          <a:bodyPr wrap="square" lIns="0" tIns="0" rIns="0" bIns="0" rtlCol="0" anchor="t"/>
          <a:lstStyle/>
          <a:p>
            <a:pPr indent="0" marL="0">
              <a:lnSpc>
                <a:spcPct val="106000"/>
              </a:lnSpc>
              <a:buNone/>
            </a:pPr>
            <a:r>
              <a:rPr lang="en-US" sz="1150" dirty="0">
                <a:solidFill>
                  <a:srgbClr val="0A0F1A"/>
                </a:solidFill>
                <a:latin typeface="Poppins" pitchFamily="34" charset="0"/>
                <a:ea typeface="Poppins" pitchFamily="34" charset="-122"/>
                <a:cs typeface="Poppins" pitchFamily="34" charset="-120"/>
              </a:rPr>
              <a:t>Viser la couche de connaissance, c'est agir sur ce qui guide la décision avant qu'elle ne soit prise.</a:t>
            </a:r>
            <a:endParaRPr lang="en-US" sz="1150" dirty="0"/>
          </a:p>
        </p:txBody>
      </p:sp>
      <p:sp>
        <p:nvSpPr>
          <p:cNvPr id="25" name="Shape 23"/>
          <p:cNvSpPr/>
          <p:nvPr/>
        </p:nvSpPr>
        <p:spPr>
          <a:xfrm>
            <a:off x="5757520" y="3525012"/>
            <a:ext cx="676656" cy="676656"/>
          </a:xfrm>
          <a:prstGeom prst="oval">
            <a:avLst/>
          </a:prstGeom>
          <a:solidFill>
            <a:srgbClr val="C9A84C"/>
          </a:solidFill>
          <a:ln w="25400">
            <a:solidFill>
              <a:srgbClr val="FFFFFF"/>
            </a:solidFill>
            <a:prstDash val="solid"/>
          </a:ln>
        </p:spPr>
      </p:sp>
      <p:sp>
        <p:nvSpPr>
          <p:cNvPr id="26" name="Text 24"/>
          <p:cNvSpPr/>
          <p:nvPr/>
        </p:nvSpPr>
        <p:spPr>
          <a:xfrm>
            <a:off x="5757520" y="3497580"/>
            <a:ext cx="676656" cy="676656"/>
          </a:xfrm>
          <a:prstGeom prst="rect">
            <a:avLst/>
          </a:prstGeom>
          <a:noFill/>
          <a:ln/>
        </p:spPr>
        <p:txBody>
          <a:bodyPr wrap="square" lIns="0" tIns="0" rIns="0" bIns="0" rtlCol="0" anchor="ctr"/>
          <a:lstStyle/>
          <a:p>
            <a:pPr algn="ctr" indent="0" marL="0">
              <a:buNone/>
            </a:pPr>
            <a:r>
              <a:rPr lang="en-US" sz="2800" b="1" dirty="0">
                <a:solidFill>
                  <a:srgbClr val="0A0F1A"/>
                </a:solidFill>
                <a:latin typeface="Poppins" pitchFamily="34" charset="0"/>
                <a:ea typeface="Poppins" pitchFamily="34" charset="-122"/>
                <a:cs typeface="Poppins" pitchFamily="34" charset="-120"/>
              </a:rPr>
              <a:t>=</a:t>
            </a:r>
            <a:endParaRPr lang="en-US" sz="2800" dirty="0"/>
          </a:p>
        </p:txBody>
      </p:sp>
      <p:sp>
        <p:nvSpPr>
          <p:cNvPr id="27" name="Shape 25"/>
          <p:cNvSpPr/>
          <p:nvPr/>
        </p:nvSpPr>
        <p:spPr>
          <a:xfrm>
            <a:off x="548640" y="6437376"/>
            <a:ext cx="11094415" cy="0"/>
          </a:xfrm>
          <a:prstGeom prst="line">
            <a:avLst/>
          </a:prstGeom>
          <a:noFill/>
          <a:ln w="9525">
            <a:solidFill>
              <a:srgbClr val="E2E4E9"/>
            </a:solidFill>
            <a:prstDash val="solid"/>
          </a:ln>
        </p:spPr>
      </p:sp>
      <p:sp>
        <p:nvSpPr>
          <p:cNvPr id="28" name="Text 26"/>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29" name="Text 27"/>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III · L'ORDRE DE BATAILLE</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Trois manœuvres avant d'acheter quoi que ce soit : écrire pour la machine, découper, instrumenter</a:t>
            </a:r>
            <a:endParaRPr lang="en-US" sz="2100" dirty="0"/>
          </a:p>
        </p:txBody>
      </p:sp>
      <p:sp>
        <p:nvSpPr>
          <p:cNvPr id="5" name="Shape 3"/>
          <p:cNvSpPr/>
          <p:nvPr/>
        </p:nvSpPr>
        <p:spPr>
          <a:xfrm>
            <a:off x="548640" y="1874520"/>
            <a:ext cx="3515258" cy="402336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6" name="Shape 4"/>
          <p:cNvSpPr/>
          <p:nvPr/>
        </p:nvSpPr>
        <p:spPr>
          <a:xfrm>
            <a:off x="548640" y="1874520"/>
            <a:ext cx="64008" cy="4023360"/>
          </a:xfrm>
          <a:prstGeom prst="rect">
            <a:avLst/>
          </a:prstGeom>
          <a:solidFill>
            <a:srgbClr val="C9A84C"/>
          </a:solidFill>
          <a:ln/>
        </p:spPr>
      </p:sp>
      <p:sp>
        <p:nvSpPr>
          <p:cNvPr id="7" name="Text 5"/>
          <p:cNvSpPr/>
          <p:nvPr/>
        </p:nvSpPr>
        <p:spPr>
          <a:xfrm>
            <a:off x="786384" y="2075688"/>
            <a:ext cx="3058058" cy="731520"/>
          </a:xfrm>
          <a:prstGeom prst="rect">
            <a:avLst/>
          </a:prstGeom>
          <a:noFill/>
          <a:ln/>
        </p:spPr>
        <p:txBody>
          <a:bodyPr wrap="square" lIns="0" tIns="0" rIns="0" bIns="0" rtlCol="0" anchor="t"/>
          <a:lstStyle/>
          <a:p>
            <a:pPr indent="0" marL="0">
              <a:buNone/>
            </a:pPr>
            <a:r>
              <a:rPr lang="en-US" sz="3400" b="1" dirty="0">
                <a:solidFill>
                  <a:srgbClr val="C9A84C"/>
                </a:solidFill>
                <a:latin typeface="Poppins" pitchFamily="34" charset="0"/>
                <a:ea typeface="Poppins" pitchFamily="34" charset="-122"/>
                <a:cs typeface="Poppins" pitchFamily="34" charset="-120"/>
              </a:rPr>
              <a:t>01</a:t>
            </a:r>
            <a:endParaRPr lang="en-US" sz="3400" dirty="0"/>
          </a:p>
        </p:txBody>
      </p:sp>
      <p:sp>
        <p:nvSpPr>
          <p:cNvPr id="8" name="Text 6"/>
          <p:cNvSpPr/>
          <p:nvPr/>
        </p:nvSpPr>
        <p:spPr>
          <a:xfrm>
            <a:off x="804672" y="2834640"/>
            <a:ext cx="3003194" cy="914400"/>
          </a:xfrm>
          <a:prstGeom prst="rect">
            <a:avLst/>
          </a:prstGeom>
          <a:noFill/>
          <a:ln/>
        </p:spPr>
        <p:txBody>
          <a:bodyPr wrap="square" lIns="0" tIns="0" rIns="0" bIns="0" rtlCol="0" anchor="t"/>
          <a:lstStyle/>
          <a:p>
            <a:pPr indent="0" marL="0">
              <a:lnSpc>
                <a:spcPct val="102000"/>
              </a:lnSpc>
              <a:buNone/>
            </a:pPr>
            <a:r>
              <a:rPr lang="en-US" sz="1400" b="1" dirty="0">
                <a:solidFill>
                  <a:srgbClr val="0A0F1A"/>
                </a:solidFill>
                <a:latin typeface="Poppins" pitchFamily="34" charset="0"/>
                <a:ea typeface="Poppins" pitchFamily="34" charset="-122"/>
                <a:cs typeface="Poppins" pitchFamily="34" charset="-120"/>
              </a:rPr>
              <a:t>Écrire ses faits pour une machine</a:t>
            </a:r>
            <a:endParaRPr lang="en-US" sz="1400" dirty="0"/>
          </a:p>
        </p:txBody>
      </p:sp>
      <p:sp>
        <p:nvSpPr>
          <p:cNvPr id="9" name="Text 7"/>
          <p:cNvSpPr/>
          <p:nvPr/>
        </p:nvSpPr>
        <p:spPr>
          <a:xfrm>
            <a:off x="804672" y="3840480"/>
            <a:ext cx="3003194" cy="1325880"/>
          </a:xfrm>
          <a:prstGeom prst="rect">
            <a:avLst/>
          </a:prstGeom>
          <a:noFill/>
          <a:ln/>
        </p:spPr>
        <p:txBody>
          <a:bodyPr wrap="square" lIns="0" tIns="0" rIns="0" bIns="0" rtlCol="0" anchor="t"/>
          <a:lstStyle/>
          <a:p>
            <a:pPr indent="0" marL="0">
              <a:lnSpc>
                <a:spcPct val="108000"/>
              </a:lnSpc>
              <a:buNone/>
            </a:pPr>
            <a:r>
              <a:rPr lang="en-US" sz="1000" b="1" dirty="0">
                <a:solidFill>
                  <a:srgbClr val="C9A84C"/>
                </a:solidFill>
                <a:latin typeface="Poppins" pitchFamily="34" charset="0"/>
                <a:ea typeface="Poppins" pitchFamily="34" charset="-122"/>
                <a:cs typeface="Poppins" pitchFamily="34" charset="-120"/>
              </a:rPr>
              <a:t>La Manœuvre
</a:t>
            </a:r>
            <a:pPr indent="0" marL="0">
              <a:lnSpc>
                <a:spcPct val="108000"/>
              </a:lnSpc>
              <a:buNone/>
            </a:pPr>
            <a:r>
              <a:rPr lang="en-US" sz="1100" dirty="0">
                <a:solidFill>
                  <a:srgbClr val="5A6473"/>
                </a:solidFill>
                <a:latin typeface="Poppins" pitchFamily="34" charset="0"/>
                <a:ea typeface="Poppins" pitchFamily="34" charset="-122"/>
                <a:cs typeface="Poppins" pitchFamily="34" charset="-120"/>
              </a:rPr>
              <a:t>Produire une version texte seul des pages d'identité, un balisage JSON-LD sur les entités, et des fichiers markdown en foire aux questions datés.</a:t>
            </a:r>
            <a:endParaRPr lang="en-US" sz="1000" dirty="0"/>
          </a:p>
        </p:txBody>
      </p:sp>
      <p:sp>
        <p:nvSpPr>
          <p:cNvPr id="10" name="Shape 8"/>
          <p:cNvSpPr/>
          <p:nvPr/>
        </p:nvSpPr>
        <p:spPr>
          <a:xfrm>
            <a:off x="804672" y="5120640"/>
            <a:ext cx="3003194" cy="0"/>
          </a:xfrm>
          <a:prstGeom prst="line">
            <a:avLst/>
          </a:prstGeom>
          <a:noFill/>
          <a:ln w="6350">
            <a:solidFill>
              <a:srgbClr val="E2E4E9"/>
            </a:solidFill>
            <a:prstDash val="solid"/>
          </a:ln>
        </p:spPr>
      </p:sp>
      <p:sp>
        <p:nvSpPr>
          <p:cNvPr id="11" name="Text 9"/>
          <p:cNvSpPr/>
          <p:nvPr/>
        </p:nvSpPr>
        <p:spPr>
          <a:xfrm>
            <a:off x="804672" y="5184648"/>
            <a:ext cx="3003194" cy="640080"/>
          </a:xfrm>
          <a:prstGeom prst="rect">
            <a:avLst/>
          </a:prstGeom>
          <a:noFill/>
          <a:ln/>
        </p:spPr>
        <p:txBody>
          <a:bodyPr wrap="square" lIns="0" tIns="0" rIns="0" bIns="0" rtlCol="0" anchor="t"/>
          <a:lstStyle/>
          <a:p>
            <a:pPr indent="0" marL="0">
              <a:lnSpc>
                <a:spcPct val="105000"/>
              </a:lnSpc>
              <a:buNone/>
            </a:pPr>
            <a:r>
              <a:rPr lang="en-US" sz="1000" b="1" dirty="0">
                <a:solidFill>
                  <a:srgbClr val="0A0F1A"/>
                </a:solidFill>
                <a:latin typeface="Poppins" pitchFamily="34" charset="0"/>
                <a:ea typeface="Poppins" pitchFamily="34" charset="-122"/>
                <a:cs typeface="Poppins" pitchFamily="34" charset="-120"/>
              </a:rPr>
              <a:t>Outils  </a:t>
            </a:r>
            <a:pPr indent="0" marL="0">
              <a:lnSpc>
                <a:spcPct val="105000"/>
              </a:lnSpc>
              <a:buNone/>
            </a:pPr>
            <a:r>
              <a:rPr lang="en-US" sz="1000" dirty="0">
                <a:solidFill>
                  <a:srgbClr val="5A6473"/>
                </a:solidFill>
                <a:latin typeface="Poppins" pitchFamily="34" charset="0"/>
                <a:ea typeface="Poppins" pitchFamily="34" charset="-122"/>
                <a:cs typeface="Poppins" pitchFamily="34" charset="-120"/>
              </a:rPr>
              <a:t>CMS ou socle headless, JSON-LD, sitemaps, markdown</a:t>
            </a:r>
            <a:endParaRPr lang="en-US" sz="1000" dirty="0"/>
          </a:p>
        </p:txBody>
      </p:sp>
      <p:sp>
        <p:nvSpPr>
          <p:cNvPr id="12" name="Shape 10"/>
          <p:cNvSpPr/>
          <p:nvPr/>
        </p:nvSpPr>
        <p:spPr>
          <a:xfrm>
            <a:off x="4338218" y="1874520"/>
            <a:ext cx="3515258" cy="402336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13" name="Shape 11"/>
          <p:cNvSpPr/>
          <p:nvPr/>
        </p:nvSpPr>
        <p:spPr>
          <a:xfrm>
            <a:off x="4338218" y="1874520"/>
            <a:ext cx="64008" cy="4023360"/>
          </a:xfrm>
          <a:prstGeom prst="rect">
            <a:avLst/>
          </a:prstGeom>
          <a:solidFill>
            <a:srgbClr val="C9A84C"/>
          </a:solidFill>
          <a:ln/>
        </p:spPr>
      </p:sp>
      <p:sp>
        <p:nvSpPr>
          <p:cNvPr id="14" name="Text 12"/>
          <p:cNvSpPr/>
          <p:nvPr/>
        </p:nvSpPr>
        <p:spPr>
          <a:xfrm>
            <a:off x="4575962" y="2075688"/>
            <a:ext cx="3058058" cy="731520"/>
          </a:xfrm>
          <a:prstGeom prst="rect">
            <a:avLst/>
          </a:prstGeom>
          <a:noFill/>
          <a:ln/>
        </p:spPr>
        <p:txBody>
          <a:bodyPr wrap="square" lIns="0" tIns="0" rIns="0" bIns="0" rtlCol="0" anchor="t"/>
          <a:lstStyle/>
          <a:p>
            <a:pPr indent="0" marL="0">
              <a:buNone/>
            </a:pPr>
            <a:r>
              <a:rPr lang="en-US" sz="3400" b="1" dirty="0">
                <a:solidFill>
                  <a:srgbClr val="C9A84C"/>
                </a:solidFill>
                <a:latin typeface="Poppins" pitchFamily="34" charset="0"/>
                <a:ea typeface="Poppins" pitchFamily="34" charset="-122"/>
                <a:cs typeface="Poppins" pitchFamily="34" charset="-120"/>
              </a:rPr>
              <a:t>02</a:t>
            </a:r>
            <a:endParaRPr lang="en-US" sz="3400" dirty="0"/>
          </a:p>
        </p:txBody>
      </p:sp>
      <p:sp>
        <p:nvSpPr>
          <p:cNvPr id="15" name="Text 13"/>
          <p:cNvSpPr/>
          <p:nvPr/>
        </p:nvSpPr>
        <p:spPr>
          <a:xfrm>
            <a:off x="4594250" y="2834640"/>
            <a:ext cx="3003194" cy="914400"/>
          </a:xfrm>
          <a:prstGeom prst="rect">
            <a:avLst/>
          </a:prstGeom>
          <a:noFill/>
          <a:ln/>
        </p:spPr>
        <p:txBody>
          <a:bodyPr wrap="square" lIns="0" tIns="0" rIns="0" bIns="0" rtlCol="0" anchor="t"/>
          <a:lstStyle/>
          <a:p>
            <a:pPr indent="0" marL="0">
              <a:lnSpc>
                <a:spcPct val="102000"/>
              </a:lnSpc>
              <a:buNone/>
            </a:pPr>
            <a:r>
              <a:rPr lang="en-US" sz="1400" b="1" dirty="0">
                <a:solidFill>
                  <a:srgbClr val="0A0F1A"/>
                </a:solidFill>
                <a:latin typeface="Poppins" pitchFamily="34" charset="0"/>
                <a:ea typeface="Poppins" pitchFamily="34" charset="-122"/>
                <a:cs typeface="Poppins" pitchFamily="34" charset="-120"/>
              </a:rPr>
              <a:t>Découper l'enablement en briques</a:t>
            </a:r>
            <a:endParaRPr lang="en-US" sz="1400" dirty="0"/>
          </a:p>
        </p:txBody>
      </p:sp>
      <p:sp>
        <p:nvSpPr>
          <p:cNvPr id="16" name="Text 14"/>
          <p:cNvSpPr/>
          <p:nvPr/>
        </p:nvSpPr>
        <p:spPr>
          <a:xfrm>
            <a:off x="4594250" y="3840480"/>
            <a:ext cx="3003194" cy="1325880"/>
          </a:xfrm>
          <a:prstGeom prst="rect">
            <a:avLst/>
          </a:prstGeom>
          <a:noFill/>
          <a:ln/>
        </p:spPr>
        <p:txBody>
          <a:bodyPr wrap="square" lIns="0" tIns="0" rIns="0" bIns="0" rtlCol="0" anchor="t"/>
          <a:lstStyle/>
          <a:p>
            <a:pPr indent="0" marL="0">
              <a:lnSpc>
                <a:spcPct val="108000"/>
              </a:lnSpc>
              <a:buNone/>
            </a:pPr>
            <a:r>
              <a:rPr lang="en-US" sz="1000" b="1" dirty="0">
                <a:solidFill>
                  <a:srgbClr val="C9A84C"/>
                </a:solidFill>
                <a:latin typeface="Poppins" pitchFamily="34" charset="0"/>
                <a:ea typeface="Poppins" pitchFamily="34" charset="-122"/>
                <a:cs typeface="Poppins" pitchFamily="34" charset="-120"/>
              </a:rPr>
              <a:t>La Manœuvre
</a:t>
            </a:r>
            <a:pPr indent="0" marL="0">
              <a:lnSpc>
                <a:spcPct val="108000"/>
              </a:lnSpc>
              <a:buNone/>
            </a:pPr>
            <a:r>
              <a:rPr lang="en-US" sz="1100" dirty="0">
                <a:solidFill>
                  <a:srgbClr val="5A6473"/>
                </a:solidFill>
                <a:latin typeface="Poppins" pitchFamily="34" charset="0"/>
                <a:ea typeface="Poppins" pitchFamily="34" charset="-122"/>
                <a:cs typeface="Poppins" pitchFamily="34" charset="-120"/>
              </a:rPr>
              <a:t>Chaque élément devient une unité autonome : preuve client datée, réponse à objection indexable, champs MEDDPICC renseignés dans le CRM.</a:t>
            </a:r>
            <a:endParaRPr lang="en-US" sz="1000" dirty="0"/>
          </a:p>
        </p:txBody>
      </p:sp>
      <p:sp>
        <p:nvSpPr>
          <p:cNvPr id="17" name="Shape 15"/>
          <p:cNvSpPr/>
          <p:nvPr/>
        </p:nvSpPr>
        <p:spPr>
          <a:xfrm>
            <a:off x="4594250" y="5120640"/>
            <a:ext cx="3003194" cy="0"/>
          </a:xfrm>
          <a:prstGeom prst="line">
            <a:avLst/>
          </a:prstGeom>
          <a:noFill/>
          <a:ln w="6350">
            <a:solidFill>
              <a:srgbClr val="E2E4E9"/>
            </a:solidFill>
            <a:prstDash val="solid"/>
          </a:ln>
        </p:spPr>
      </p:sp>
      <p:sp>
        <p:nvSpPr>
          <p:cNvPr id="18" name="Text 16"/>
          <p:cNvSpPr/>
          <p:nvPr/>
        </p:nvSpPr>
        <p:spPr>
          <a:xfrm>
            <a:off x="4594250" y="5184648"/>
            <a:ext cx="3003194" cy="640080"/>
          </a:xfrm>
          <a:prstGeom prst="rect">
            <a:avLst/>
          </a:prstGeom>
          <a:noFill/>
          <a:ln/>
        </p:spPr>
        <p:txBody>
          <a:bodyPr wrap="square" lIns="0" tIns="0" rIns="0" bIns="0" rtlCol="0" anchor="t"/>
          <a:lstStyle/>
          <a:p>
            <a:pPr indent="0" marL="0">
              <a:lnSpc>
                <a:spcPct val="105000"/>
              </a:lnSpc>
              <a:buNone/>
            </a:pPr>
            <a:r>
              <a:rPr lang="en-US" sz="1000" b="1" dirty="0">
                <a:solidFill>
                  <a:srgbClr val="0A0F1A"/>
                </a:solidFill>
                <a:latin typeface="Poppins" pitchFamily="34" charset="0"/>
                <a:ea typeface="Poppins" pitchFamily="34" charset="-122"/>
                <a:cs typeface="Poppins" pitchFamily="34" charset="-120"/>
              </a:rPr>
              <a:t>Outils  </a:t>
            </a:r>
            <a:pPr indent="0" marL="0">
              <a:lnSpc>
                <a:spcPct val="105000"/>
              </a:lnSpc>
              <a:buNone/>
            </a:pPr>
            <a:r>
              <a:rPr lang="en-US" sz="1000" dirty="0">
                <a:solidFill>
                  <a:srgbClr val="5A6473"/>
                </a:solidFill>
                <a:latin typeface="Poppins" pitchFamily="34" charset="0"/>
                <a:ea typeface="Poppins" pitchFamily="34" charset="-122"/>
                <a:cs typeface="Poppins" pitchFamily="34" charset="-120"/>
              </a:rPr>
              <a:t>Seismic, Salesforce, HubSpot, 6sense, MEDDPICC</a:t>
            </a:r>
            <a:endParaRPr lang="en-US" sz="1000" dirty="0"/>
          </a:p>
        </p:txBody>
      </p:sp>
      <p:sp>
        <p:nvSpPr>
          <p:cNvPr id="19" name="Shape 17"/>
          <p:cNvSpPr/>
          <p:nvPr/>
        </p:nvSpPr>
        <p:spPr>
          <a:xfrm>
            <a:off x="8127797" y="1874520"/>
            <a:ext cx="3515258" cy="402336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20" name="Shape 18"/>
          <p:cNvSpPr/>
          <p:nvPr/>
        </p:nvSpPr>
        <p:spPr>
          <a:xfrm>
            <a:off x="8127797" y="1874520"/>
            <a:ext cx="64008" cy="4023360"/>
          </a:xfrm>
          <a:prstGeom prst="rect">
            <a:avLst/>
          </a:prstGeom>
          <a:solidFill>
            <a:srgbClr val="C9A84C"/>
          </a:solidFill>
          <a:ln/>
        </p:spPr>
      </p:sp>
      <p:sp>
        <p:nvSpPr>
          <p:cNvPr id="21" name="Text 19"/>
          <p:cNvSpPr/>
          <p:nvPr/>
        </p:nvSpPr>
        <p:spPr>
          <a:xfrm>
            <a:off x="8365541" y="2075688"/>
            <a:ext cx="3058058" cy="731520"/>
          </a:xfrm>
          <a:prstGeom prst="rect">
            <a:avLst/>
          </a:prstGeom>
          <a:noFill/>
          <a:ln/>
        </p:spPr>
        <p:txBody>
          <a:bodyPr wrap="square" lIns="0" tIns="0" rIns="0" bIns="0" rtlCol="0" anchor="t"/>
          <a:lstStyle/>
          <a:p>
            <a:pPr indent="0" marL="0">
              <a:buNone/>
            </a:pPr>
            <a:r>
              <a:rPr lang="en-US" sz="3400" b="1" dirty="0">
                <a:solidFill>
                  <a:srgbClr val="C9A84C"/>
                </a:solidFill>
                <a:latin typeface="Poppins" pitchFamily="34" charset="0"/>
                <a:ea typeface="Poppins" pitchFamily="34" charset="-122"/>
                <a:cs typeface="Poppins" pitchFamily="34" charset="-120"/>
              </a:rPr>
              <a:t>03</a:t>
            </a:r>
            <a:endParaRPr lang="en-US" sz="3400" dirty="0"/>
          </a:p>
        </p:txBody>
      </p:sp>
      <p:sp>
        <p:nvSpPr>
          <p:cNvPr id="22" name="Text 20"/>
          <p:cNvSpPr/>
          <p:nvPr/>
        </p:nvSpPr>
        <p:spPr>
          <a:xfrm>
            <a:off x="8383829" y="2834640"/>
            <a:ext cx="3003194" cy="914400"/>
          </a:xfrm>
          <a:prstGeom prst="rect">
            <a:avLst/>
          </a:prstGeom>
          <a:noFill/>
          <a:ln/>
        </p:spPr>
        <p:txBody>
          <a:bodyPr wrap="square" lIns="0" tIns="0" rIns="0" bIns="0" rtlCol="0" anchor="t"/>
          <a:lstStyle/>
          <a:p>
            <a:pPr indent="0" marL="0">
              <a:lnSpc>
                <a:spcPct val="102000"/>
              </a:lnSpc>
              <a:buNone/>
            </a:pPr>
            <a:r>
              <a:rPr lang="en-US" sz="1400" b="1" dirty="0">
                <a:solidFill>
                  <a:srgbClr val="0A0F1A"/>
                </a:solidFill>
                <a:latin typeface="Poppins" pitchFamily="34" charset="0"/>
                <a:ea typeface="Poppins" pitchFamily="34" charset="-122"/>
                <a:cs typeface="Poppins" pitchFamily="34" charset="-120"/>
              </a:rPr>
              <a:t>Instrumenter le canal agentique</a:t>
            </a:r>
            <a:endParaRPr lang="en-US" sz="1400" dirty="0"/>
          </a:p>
        </p:txBody>
      </p:sp>
      <p:sp>
        <p:nvSpPr>
          <p:cNvPr id="23" name="Text 21"/>
          <p:cNvSpPr/>
          <p:nvPr/>
        </p:nvSpPr>
        <p:spPr>
          <a:xfrm>
            <a:off x="8383829" y="3840480"/>
            <a:ext cx="3003194" cy="1325880"/>
          </a:xfrm>
          <a:prstGeom prst="rect">
            <a:avLst/>
          </a:prstGeom>
          <a:noFill/>
          <a:ln/>
        </p:spPr>
        <p:txBody>
          <a:bodyPr wrap="square" lIns="0" tIns="0" rIns="0" bIns="0" rtlCol="0" anchor="t"/>
          <a:lstStyle/>
          <a:p>
            <a:pPr indent="0" marL="0">
              <a:lnSpc>
                <a:spcPct val="108000"/>
              </a:lnSpc>
              <a:buNone/>
            </a:pPr>
            <a:r>
              <a:rPr lang="en-US" sz="1000" b="1" dirty="0">
                <a:solidFill>
                  <a:srgbClr val="C9A84C"/>
                </a:solidFill>
                <a:latin typeface="Poppins" pitchFamily="34" charset="0"/>
                <a:ea typeface="Poppins" pitchFamily="34" charset="-122"/>
                <a:cs typeface="Poppins" pitchFamily="34" charset="-120"/>
              </a:rPr>
              <a:t>La Manœuvre
</a:t>
            </a:r>
            <a:pPr indent="0" marL="0">
              <a:lnSpc>
                <a:spcPct val="108000"/>
              </a:lnSpc>
              <a:buNone/>
            </a:pPr>
            <a:r>
              <a:rPr lang="en-US" sz="1100" dirty="0">
                <a:solidFill>
                  <a:srgbClr val="5A6473"/>
                </a:solidFill>
                <a:latin typeface="Poppins" pitchFamily="34" charset="0"/>
                <a:ea typeface="Poppins" pitchFamily="34" charset="-122"/>
                <a:cs typeface="Poppins" pitchFamily="34" charset="-120"/>
              </a:rPr>
              <a:t>Avant de dépenser : liste d'autorisation des agents, suivi à part des sessions IA jusqu'à la transformation, revue de ce qu'ils disent de vous.</a:t>
            </a:r>
            <a:endParaRPr lang="en-US" sz="1000" dirty="0"/>
          </a:p>
        </p:txBody>
      </p:sp>
      <p:sp>
        <p:nvSpPr>
          <p:cNvPr id="24" name="Shape 22"/>
          <p:cNvSpPr/>
          <p:nvPr/>
        </p:nvSpPr>
        <p:spPr>
          <a:xfrm>
            <a:off x="8383829" y="5120640"/>
            <a:ext cx="3003194" cy="0"/>
          </a:xfrm>
          <a:prstGeom prst="line">
            <a:avLst/>
          </a:prstGeom>
          <a:noFill/>
          <a:ln w="6350">
            <a:solidFill>
              <a:srgbClr val="E2E4E9"/>
            </a:solidFill>
            <a:prstDash val="solid"/>
          </a:ln>
        </p:spPr>
      </p:sp>
      <p:sp>
        <p:nvSpPr>
          <p:cNvPr id="25" name="Text 23"/>
          <p:cNvSpPr/>
          <p:nvPr/>
        </p:nvSpPr>
        <p:spPr>
          <a:xfrm>
            <a:off x="8383829" y="5184648"/>
            <a:ext cx="3003194" cy="640080"/>
          </a:xfrm>
          <a:prstGeom prst="rect">
            <a:avLst/>
          </a:prstGeom>
          <a:noFill/>
          <a:ln/>
        </p:spPr>
        <p:txBody>
          <a:bodyPr wrap="square" lIns="0" tIns="0" rIns="0" bIns="0" rtlCol="0" anchor="t"/>
          <a:lstStyle/>
          <a:p>
            <a:pPr indent="0" marL="0">
              <a:lnSpc>
                <a:spcPct val="105000"/>
              </a:lnSpc>
              <a:buNone/>
            </a:pPr>
            <a:r>
              <a:rPr lang="en-US" sz="1000" b="1" dirty="0">
                <a:solidFill>
                  <a:srgbClr val="0A0F1A"/>
                </a:solidFill>
                <a:latin typeface="Poppins" pitchFamily="34" charset="0"/>
                <a:ea typeface="Poppins" pitchFamily="34" charset="-122"/>
                <a:cs typeface="Poppins" pitchFamily="34" charset="-120"/>
              </a:rPr>
              <a:t>Outils  </a:t>
            </a:r>
            <a:pPr indent="0" marL="0">
              <a:lnSpc>
                <a:spcPct val="105000"/>
              </a:lnSpc>
              <a:buNone/>
            </a:pPr>
            <a:r>
              <a:rPr lang="en-US" sz="1000" dirty="0">
                <a:solidFill>
                  <a:srgbClr val="5A6473"/>
                </a:solidFill>
                <a:latin typeface="Poppins" pitchFamily="34" charset="0"/>
                <a:ea typeface="Poppins" pitchFamily="34" charset="-122"/>
                <a:cs typeface="Poppins" pitchFamily="34" charset="-120"/>
              </a:rPr>
              <a:t>CRM, Gong, liste d'autorisation des agents</a:t>
            </a:r>
            <a:endParaRPr lang="en-US" sz="1000" dirty="0"/>
          </a:p>
        </p:txBody>
      </p:sp>
      <p:sp>
        <p:nvSpPr>
          <p:cNvPr id="26" name="Shape 24"/>
          <p:cNvSpPr/>
          <p:nvPr/>
        </p:nvSpPr>
        <p:spPr>
          <a:xfrm>
            <a:off x="548640" y="6437376"/>
            <a:ext cx="11094415" cy="0"/>
          </a:xfrm>
          <a:prstGeom prst="line">
            <a:avLst/>
          </a:prstGeom>
          <a:noFill/>
          <a:ln w="9525">
            <a:solidFill>
              <a:srgbClr val="E2E4E9"/>
            </a:solidFill>
            <a:prstDash val="solid"/>
          </a:ln>
        </p:spPr>
      </p:sp>
      <p:sp>
        <p:nvSpPr>
          <p:cNvPr id="27" name="Text 25"/>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28" name="Text 26"/>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FEUILLE DE ROUTE</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Un trimestre pour rendre vos faits lisibles avant que les agents ne figent la shortlist</a:t>
            </a:r>
            <a:endParaRPr lang="en-US" sz="2100" dirty="0"/>
          </a:p>
        </p:txBody>
      </p:sp>
      <p:sp>
        <p:nvSpPr>
          <p:cNvPr id="5" name="Shape 3"/>
          <p:cNvSpPr/>
          <p:nvPr/>
        </p:nvSpPr>
        <p:spPr>
          <a:xfrm>
            <a:off x="548640" y="2011680"/>
            <a:ext cx="3393338" cy="3749040"/>
          </a:xfrm>
          <a:prstGeom prst="rect">
            <a:avLst/>
          </a:prstGeom>
          <a:solidFill>
            <a:srgbClr val="F5F6F8"/>
          </a:solidFill>
          <a:ln w="9525">
            <a:solidFill>
              <a:srgbClr val="F5F6F8"/>
            </a:solidFill>
            <a:prstDash val="solid"/>
          </a:ln>
        </p:spPr>
      </p:sp>
      <p:sp>
        <p:nvSpPr>
          <p:cNvPr id="6" name="Shape 4"/>
          <p:cNvSpPr/>
          <p:nvPr/>
        </p:nvSpPr>
        <p:spPr>
          <a:xfrm>
            <a:off x="548640" y="2011680"/>
            <a:ext cx="64008" cy="3749040"/>
          </a:xfrm>
          <a:prstGeom prst="rect">
            <a:avLst/>
          </a:prstGeom>
          <a:solidFill>
            <a:srgbClr val="C9A84C"/>
          </a:solidFill>
          <a:ln/>
        </p:spPr>
      </p:sp>
      <p:sp>
        <p:nvSpPr>
          <p:cNvPr id="7" name="Shape 5"/>
          <p:cNvSpPr/>
          <p:nvPr/>
        </p:nvSpPr>
        <p:spPr>
          <a:xfrm>
            <a:off x="804672" y="2267712"/>
            <a:ext cx="2881274" cy="310896"/>
          </a:xfrm>
          <a:prstGeom prst="roundRect">
            <a:avLst>
              <a:gd name="adj" fmla="val 50000"/>
            </a:avLst>
          </a:prstGeom>
          <a:solidFill>
            <a:srgbClr val="C9A84C"/>
          </a:solidFill>
          <a:ln/>
        </p:spPr>
      </p:sp>
      <p:sp>
        <p:nvSpPr>
          <p:cNvPr id="8" name="Text 6"/>
          <p:cNvSpPr/>
          <p:nvPr/>
        </p:nvSpPr>
        <p:spPr>
          <a:xfrm>
            <a:off x="804672" y="2267712"/>
            <a:ext cx="2881274" cy="310896"/>
          </a:xfrm>
          <a:prstGeom prst="rect">
            <a:avLst/>
          </a:prstGeom>
          <a:noFill/>
          <a:ln/>
        </p:spPr>
        <p:txBody>
          <a:bodyPr wrap="square" lIns="0" tIns="0" rIns="0" bIns="0" rtlCol="0" anchor="ctr"/>
          <a:lstStyle/>
          <a:p>
            <a:pPr algn="ctr" indent="0" marL="0">
              <a:buNone/>
            </a:pPr>
            <a:r>
              <a:rPr lang="en-US" sz="950" b="1" spc="150" kern="0" dirty="0">
                <a:solidFill>
                  <a:srgbClr val="0A0F1A"/>
                </a:solidFill>
                <a:latin typeface="Poppins" pitchFamily="34" charset="0"/>
                <a:ea typeface="Poppins" pitchFamily="34" charset="-122"/>
                <a:cs typeface="Poppins" pitchFamily="34" charset="-120"/>
              </a:rPr>
              <a:t>0-30 JOURS</a:t>
            </a:r>
            <a:endParaRPr lang="en-US" sz="950" dirty="0"/>
          </a:p>
        </p:txBody>
      </p:sp>
      <p:sp>
        <p:nvSpPr>
          <p:cNvPr id="9" name="Shape 7"/>
          <p:cNvSpPr/>
          <p:nvPr/>
        </p:nvSpPr>
        <p:spPr>
          <a:xfrm>
            <a:off x="804672" y="2852928"/>
            <a:ext cx="100584" cy="100584"/>
          </a:xfrm>
          <a:prstGeom prst="rect">
            <a:avLst/>
          </a:prstGeom>
          <a:solidFill>
            <a:srgbClr val="C9A84C"/>
          </a:solidFill>
          <a:ln/>
        </p:spPr>
      </p:sp>
      <p:sp>
        <p:nvSpPr>
          <p:cNvPr id="10" name="Text 8"/>
          <p:cNvSpPr/>
          <p:nvPr/>
        </p:nvSpPr>
        <p:spPr>
          <a:xfrm>
            <a:off x="1005840" y="2788920"/>
            <a:ext cx="2680106" cy="777240"/>
          </a:xfrm>
          <a:prstGeom prst="rect">
            <a:avLst/>
          </a:prstGeom>
          <a:noFill/>
          <a:ln/>
        </p:spPr>
        <p:txBody>
          <a:bodyPr wrap="square" lIns="0" tIns="0" rIns="0" bIns="0" rtlCol="0" anchor="t"/>
          <a:lstStyle/>
          <a:p>
            <a:pPr indent="0" marL="0">
              <a:lnSpc>
                <a:spcPct val="106000"/>
              </a:lnSpc>
              <a:buNone/>
            </a:pPr>
            <a:r>
              <a:rPr lang="en-US" sz="1100" dirty="0">
                <a:solidFill>
                  <a:srgbClr val="0A0F1A"/>
                </a:solidFill>
                <a:latin typeface="Poppins" pitchFamily="34" charset="0"/>
                <a:ea typeface="Poppins" pitchFamily="34" charset="-122"/>
                <a:cs typeface="Poppins" pitchFamily="34" charset="-120"/>
              </a:rPr>
              <a:t>Inventorier les faits qu'un agent extrait de votre site</a:t>
            </a:r>
            <a:endParaRPr lang="en-US" sz="1100" dirty="0"/>
          </a:p>
        </p:txBody>
      </p:sp>
      <p:sp>
        <p:nvSpPr>
          <p:cNvPr id="11" name="Shape 9"/>
          <p:cNvSpPr/>
          <p:nvPr/>
        </p:nvSpPr>
        <p:spPr>
          <a:xfrm>
            <a:off x="804672" y="3694176"/>
            <a:ext cx="100584" cy="100584"/>
          </a:xfrm>
          <a:prstGeom prst="rect">
            <a:avLst/>
          </a:prstGeom>
          <a:solidFill>
            <a:srgbClr val="C9A84C"/>
          </a:solidFill>
          <a:ln/>
        </p:spPr>
      </p:sp>
      <p:sp>
        <p:nvSpPr>
          <p:cNvPr id="12" name="Text 10"/>
          <p:cNvSpPr/>
          <p:nvPr/>
        </p:nvSpPr>
        <p:spPr>
          <a:xfrm>
            <a:off x="1005840" y="3630168"/>
            <a:ext cx="2680106" cy="777240"/>
          </a:xfrm>
          <a:prstGeom prst="rect">
            <a:avLst/>
          </a:prstGeom>
          <a:noFill/>
          <a:ln/>
        </p:spPr>
        <p:txBody>
          <a:bodyPr wrap="square" lIns="0" tIns="0" rIns="0" bIns="0" rtlCol="0" anchor="t"/>
          <a:lstStyle/>
          <a:p>
            <a:pPr indent="0" marL="0">
              <a:lnSpc>
                <a:spcPct val="106000"/>
              </a:lnSpc>
              <a:buNone/>
            </a:pPr>
            <a:r>
              <a:rPr lang="en-US" sz="1100" dirty="0">
                <a:solidFill>
                  <a:srgbClr val="0A0F1A"/>
                </a:solidFill>
                <a:latin typeface="Poppins" pitchFamily="34" charset="0"/>
                <a:ea typeface="Poppins" pitchFamily="34" charset="-122"/>
                <a:cs typeface="Poppins" pitchFamily="34" charset="-120"/>
              </a:rPr>
              <a:t>Dresser la liste d'autorisation des agents et robots</a:t>
            </a:r>
            <a:endParaRPr lang="en-US" sz="1100" dirty="0"/>
          </a:p>
        </p:txBody>
      </p:sp>
      <p:sp>
        <p:nvSpPr>
          <p:cNvPr id="13" name="Shape 11"/>
          <p:cNvSpPr/>
          <p:nvPr/>
        </p:nvSpPr>
        <p:spPr>
          <a:xfrm>
            <a:off x="804672" y="4800600"/>
            <a:ext cx="2881274" cy="0"/>
          </a:xfrm>
          <a:prstGeom prst="line">
            <a:avLst/>
          </a:prstGeom>
          <a:noFill/>
          <a:ln w="6350">
            <a:solidFill>
              <a:srgbClr val="E2E4E9"/>
            </a:solidFill>
            <a:prstDash val="solid"/>
          </a:ln>
        </p:spPr>
      </p:sp>
      <p:sp>
        <p:nvSpPr>
          <p:cNvPr id="14" name="Text 12"/>
          <p:cNvSpPr/>
          <p:nvPr/>
        </p:nvSpPr>
        <p:spPr>
          <a:xfrm>
            <a:off x="804672" y="4892040"/>
            <a:ext cx="2881274" cy="320040"/>
          </a:xfrm>
          <a:prstGeom prst="rect">
            <a:avLst/>
          </a:prstGeom>
          <a:noFill/>
          <a:ln/>
        </p:spPr>
        <p:txBody>
          <a:bodyPr wrap="square" lIns="0" tIns="0" rIns="0" bIns="0" rtlCol="0" anchor="ctr"/>
          <a:lstStyle/>
          <a:p>
            <a:pPr indent="0" marL="0">
              <a:buNone/>
            </a:pPr>
            <a:r>
              <a:rPr lang="en-US" sz="1000" b="1" dirty="0">
                <a:solidFill>
                  <a:srgbClr val="C9A84C"/>
                </a:solidFill>
                <a:latin typeface="Poppins" pitchFamily="34" charset="0"/>
                <a:ea typeface="Poppins" pitchFamily="34" charset="-122"/>
                <a:cs typeface="Poppins" pitchFamily="34" charset="-120"/>
              </a:rPr>
              <a:t>Pilote  </a:t>
            </a:r>
            <a:pPr indent="0" marL="0">
              <a:buNone/>
            </a:pPr>
            <a:r>
              <a:rPr lang="en-US" sz="1000" dirty="0">
                <a:solidFill>
                  <a:srgbClr val="5A6473"/>
                </a:solidFill>
                <a:latin typeface="Poppins" pitchFamily="34" charset="0"/>
                <a:ea typeface="Poppins" pitchFamily="34" charset="-122"/>
                <a:cs typeface="Poppins" pitchFamily="34" charset="-120"/>
              </a:rPr>
              <a:t>Dir. marketing</a:t>
            </a:r>
            <a:endParaRPr lang="en-US" sz="1000" dirty="0"/>
          </a:p>
        </p:txBody>
      </p:sp>
      <p:sp>
        <p:nvSpPr>
          <p:cNvPr id="15" name="Text 13"/>
          <p:cNvSpPr/>
          <p:nvPr/>
        </p:nvSpPr>
        <p:spPr>
          <a:xfrm>
            <a:off x="804672" y="5257800"/>
            <a:ext cx="2881274" cy="320040"/>
          </a:xfrm>
          <a:prstGeom prst="rect">
            <a:avLst/>
          </a:prstGeom>
          <a:noFill/>
          <a:ln/>
        </p:spPr>
        <p:txBody>
          <a:bodyPr wrap="square" lIns="0" tIns="0" rIns="0" bIns="0" rtlCol="0" anchor="ctr"/>
          <a:lstStyle/>
          <a:p>
            <a:pPr indent="0" marL="0">
              <a:buNone/>
            </a:pPr>
            <a:r>
              <a:rPr lang="en-US" sz="1000" b="1" dirty="0">
                <a:solidFill>
                  <a:srgbClr val="C9A84C"/>
                </a:solidFill>
                <a:latin typeface="Poppins" pitchFamily="34" charset="0"/>
                <a:ea typeface="Poppins" pitchFamily="34" charset="-122"/>
                <a:cs typeface="Poppins" pitchFamily="34" charset="-120"/>
              </a:rPr>
              <a:t>KPI  </a:t>
            </a:r>
            <a:pPr indent="0" marL="0">
              <a:buNone/>
            </a:pPr>
            <a:r>
              <a:rPr lang="en-US" sz="1000" dirty="0">
                <a:solidFill>
                  <a:srgbClr val="5A6473"/>
                </a:solidFill>
                <a:latin typeface="Poppins" pitchFamily="34" charset="0"/>
                <a:ea typeface="Poppins" pitchFamily="34" charset="-122"/>
                <a:cs typeface="Poppins" pitchFamily="34" charset="-120"/>
              </a:rPr>
              <a:t>Inventaire des faits daté</a:t>
            </a:r>
            <a:endParaRPr lang="en-US" sz="1000" dirty="0"/>
          </a:p>
        </p:txBody>
      </p:sp>
      <p:sp>
        <p:nvSpPr>
          <p:cNvPr id="16" name="Text 14"/>
          <p:cNvSpPr/>
          <p:nvPr/>
        </p:nvSpPr>
        <p:spPr>
          <a:xfrm>
            <a:off x="3996842" y="3520440"/>
            <a:ext cx="365760" cy="731520"/>
          </a:xfrm>
          <a:prstGeom prst="rect">
            <a:avLst/>
          </a:prstGeom>
          <a:noFill/>
          <a:ln/>
        </p:spPr>
        <p:txBody>
          <a:bodyPr wrap="square" lIns="0" tIns="0" rIns="0" bIns="0" rtlCol="0" anchor="ctr"/>
          <a:lstStyle/>
          <a:p>
            <a:pPr algn="ctr" indent="0" marL="0">
              <a:buNone/>
            </a:pPr>
            <a:r>
              <a:rPr lang="en-US" sz="3000" b="1" dirty="0">
                <a:solidFill>
                  <a:srgbClr val="C9A84C"/>
                </a:solidFill>
                <a:latin typeface="Poppins" pitchFamily="34" charset="0"/>
                <a:ea typeface="Poppins" pitchFamily="34" charset="-122"/>
                <a:cs typeface="Poppins" pitchFamily="34" charset="-120"/>
              </a:rPr>
              <a:t>›</a:t>
            </a:r>
            <a:endParaRPr lang="en-US" sz="3000" dirty="0"/>
          </a:p>
        </p:txBody>
      </p:sp>
      <p:sp>
        <p:nvSpPr>
          <p:cNvPr id="17" name="Shape 15"/>
          <p:cNvSpPr/>
          <p:nvPr/>
        </p:nvSpPr>
        <p:spPr>
          <a:xfrm>
            <a:off x="4399178" y="2011680"/>
            <a:ext cx="3393338" cy="3749040"/>
          </a:xfrm>
          <a:prstGeom prst="rect">
            <a:avLst/>
          </a:prstGeom>
          <a:solidFill>
            <a:srgbClr val="F5F6F8"/>
          </a:solidFill>
          <a:ln w="9525">
            <a:solidFill>
              <a:srgbClr val="F5F6F8"/>
            </a:solidFill>
            <a:prstDash val="solid"/>
          </a:ln>
        </p:spPr>
      </p:sp>
      <p:sp>
        <p:nvSpPr>
          <p:cNvPr id="18" name="Shape 16"/>
          <p:cNvSpPr/>
          <p:nvPr/>
        </p:nvSpPr>
        <p:spPr>
          <a:xfrm>
            <a:off x="4399178" y="2011680"/>
            <a:ext cx="64008" cy="3749040"/>
          </a:xfrm>
          <a:prstGeom prst="rect">
            <a:avLst/>
          </a:prstGeom>
          <a:solidFill>
            <a:srgbClr val="C9A84C"/>
          </a:solidFill>
          <a:ln/>
        </p:spPr>
      </p:sp>
      <p:sp>
        <p:nvSpPr>
          <p:cNvPr id="19" name="Shape 17"/>
          <p:cNvSpPr/>
          <p:nvPr/>
        </p:nvSpPr>
        <p:spPr>
          <a:xfrm>
            <a:off x="4655210" y="2267712"/>
            <a:ext cx="2881274" cy="310896"/>
          </a:xfrm>
          <a:prstGeom prst="roundRect">
            <a:avLst>
              <a:gd name="adj" fmla="val 50000"/>
            </a:avLst>
          </a:prstGeom>
          <a:solidFill>
            <a:srgbClr val="C9A84C"/>
          </a:solidFill>
          <a:ln/>
        </p:spPr>
      </p:sp>
      <p:sp>
        <p:nvSpPr>
          <p:cNvPr id="20" name="Text 18"/>
          <p:cNvSpPr/>
          <p:nvPr/>
        </p:nvSpPr>
        <p:spPr>
          <a:xfrm>
            <a:off x="4655210" y="2267712"/>
            <a:ext cx="2881274" cy="310896"/>
          </a:xfrm>
          <a:prstGeom prst="rect">
            <a:avLst/>
          </a:prstGeom>
          <a:noFill/>
          <a:ln/>
        </p:spPr>
        <p:txBody>
          <a:bodyPr wrap="square" lIns="0" tIns="0" rIns="0" bIns="0" rtlCol="0" anchor="ctr"/>
          <a:lstStyle/>
          <a:p>
            <a:pPr algn="ctr" indent="0" marL="0">
              <a:buNone/>
            </a:pPr>
            <a:r>
              <a:rPr lang="en-US" sz="950" b="1" spc="150" kern="0" dirty="0">
                <a:solidFill>
                  <a:srgbClr val="0A0F1A"/>
                </a:solidFill>
                <a:latin typeface="Poppins" pitchFamily="34" charset="0"/>
                <a:ea typeface="Poppins" pitchFamily="34" charset="-122"/>
                <a:cs typeface="Poppins" pitchFamily="34" charset="-120"/>
              </a:rPr>
              <a:t>30-60 JOURS</a:t>
            </a:r>
            <a:endParaRPr lang="en-US" sz="950" dirty="0"/>
          </a:p>
        </p:txBody>
      </p:sp>
      <p:sp>
        <p:nvSpPr>
          <p:cNvPr id="21" name="Shape 19"/>
          <p:cNvSpPr/>
          <p:nvPr/>
        </p:nvSpPr>
        <p:spPr>
          <a:xfrm>
            <a:off x="4655210" y="2852928"/>
            <a:ext cx="100584" cy="100584"/>
          </a:xfrm>
          <a:prstGeom prst="rect">
            <a:avLst/>
          </a:prstGeom>
          <a:solidFill>
            <a:srgbClr val="C9A84C"/>
          </a:solidFill>
          <a:ln/>
        </p:spPr>
      </p:sp>
      <p:sp>
        <p:nvSpPr>
          <p:cNvPr id="22" name="Text 20"/>
          <p:cNvSpPr/>
          <p:nvPr/>
        </p:nvSpPr>
        <p:spPr>
          <a:xfrm>
            <a:off x="4856378" y="2788920"/>
            <a:ext cx="2680106" cy="777240"/>
          </a:xfrm>
          <a:prstGeom prst="rect">
            <a:avLst/>
          </a:prstGeom>
          <a:noFill/>
          <a:ln/>
        </p:spPr>
        <p:txBody>
          <a:bodyPr wrap="square" lIns="0" tIns="0" rIns="0" bIns="0" rtlCol="0" anchor="t"/>
          <a:lstStyle/>
          <a:p>
            <a:pPr indent="0" marL="0">
              <a:lnSpc>
                <a:spcPct val="106000"/>
              </a:lnSpc>
              <a:buNone/>
            </a:pPr>
            <a:r>
              <a:rPr lang="en-US" sz="1100" dirty="0">
                <a:solidFill>
                  <a:srgbClr val="0A0F1A"/>
                </a:solidFill>
                <a:latin typeface="Poppins" pitchFamily="34" charset="0"/>
                <a:ea typeface="Poppins" pitchFamily="34" charset="-122"/>
                <a:cs typeface="Poppins" pitchFamily="34" charset="-120"/>
              </a:rPr>
              <a:t>Publier pages texte seul et balisage JSON-LD</a:t>
            </a:r>
            <a:endParaRPr lang="en-US" sz="1100" dirty="0"/>
          </a:p>
        </p:txBody>
      </p:sp>
      <p:sp>
        <p:nvSpPr>
          <p:cNvPr id="23" name="Shape 21"/>
          <p:cNvSpPr/>
          <p:nvPr/>
        </p:nvSpPr>
        <p:spPr>
          <a:xfrm>
            <a:off x="4655210" y="3694176"/>
            <a:ext cx="100584" cy="100584"/>
          </a:xfrm>
          <a:prstGeom prst="rect">
            <a:avLst/>
          </a:prstGeom>
          <a:solidFill>
            <a:srgbClr val="C9A84C"/>
          </a:solidFill>
          <a:ln/>
        </p:spPr>
      </p:sp>
      <p:sp>
        <p:nvSpPr>
          <p:cNvPr id="24" name="Text 22"/>
          <p:cNvSpPr/>
          <p:nvPr/>
        </p:nvSpPr>
        <p:spPr>
          <a:xfrm>
            <a:off x="4856378" y="3630168"/>
            <a:ext cx="2680106" cy="777240"/>
          </a:xfrm>
          <a:prstGeom prst="rect">
            <a:avLst/>
          </a:prstGeom>
          <a:noFill/>
          <a:ln/>
        </p:spPr>
        <p:txBody>
          <a:bodyPr wrap="square" lIns="0" tIns="0" rIns="0" bIns="0" rtlCol="0" anchor="t"/>
          <a:lstStyle/>
          <a:p>
            <a:pPr indent="0" marL="0">
              <a:lnSpc>
                <a:spcPct val="106000"/>
              </a:lnSpc>
              <a:buNone/>
            </a:pPr>
            <a:r>
              <a:rPr lang="en-US" sz="1100" dirty="0">
                <a:solidFill>
                  <a:srgbClr val="0A0F1A"/>
                </a:solidFill>
                <a:latin typeface="Poppins" pitchFamily="34" charset="0"/>
                <a:ea typeface="Poppins" pitchFamily="34" charset="-122"/>
                <a:cs typeface="Poppins" pitchFamily="34" charset="-120"/>
              </a:rPr>
              <a:t>Séparer le trafic des plateformes IA dans le CRM</a:t>
            </a:r>
            <a:endParaRPr lang="en-US" sz="1100" dirty="0"/>
          </a:p>
        </p:txBody>
      </p:sp>
      <p:sp>
        <p:nvSpPr>
          <p:cNvPr id="25" name="Shape 23"/>
          <p:cNvSpPr/>
          <p:nvPr/>
        </p:nvSpPr>
        <p:spPr>
          <a:xfrm>
            <a:off x="4655210" y="4800600"/>
            <a:ext cx="2881274" cy="0"/>
          </a:xfrm>
          <a:prstGeom prst="line">
            <a:avLst/>
          </a:prstGeom>
          <a:noFill/>
          <a:ln w="6350">
            <a:solidFill>
              <a:srgbClr val="E2E4E9"/>
            </a:solidFill>
            <a:prstDash val="solid"/>
          </a:ln>
        </p:spPr>
      </p:sp>
      <p:sp>
        <p:nvSpPr>
          <p:cNvPr id="26" name="Text 24"/>
          <p:cNvSpPr/>
          <p:nvPr/>
        </p:nvSpPr>
        <p:spPr>
          <a:xfrm>
            <a:off x="4655210" y="4892040"/>
            <a:ext cx="2881274" cy="320040"/>
          </a:xfrm>
          <a:prstGeom prst="rect">
            <a:avLst/>
          </a:prstGeom>
          <a:noFill/>
          <a:ln/>
        </p:spPr>
        <p:txBody>
          <a:bodyPr wrap="square" lIns="0" tIns="0" rIns="0" bIns="0" rtlCol="0" anchor="ctr"/>
          <a:lstStyle/>
          <a:p>
            <a:pPr indent="0" marL="0">
              <a:buNone/>
            </a:pPr>
            <a:r>
              <a:rPr lang="en-US" sz="1000" b="1" dirty="0">
                <a:solidFill>
                  <a:srgbClr val="C9A84C"/>
                </a:solidFill>
                <a:latin typeface="Poppins" pitchFamily="34" charset="0"/>
                <a:ea typeface="Poppins" pitchFamily="34" charset="-122"/>
                <a:cs typeface="Poppins" pitchFamily="34" charset="-120"/>
              </a:rPr>
              <a:t>Pilote  </a:t>
            </a:r>
            <a:pPr indent="0" marL="0">
              <a:buNone/>
            </a:pPr>
            <a:r>
              <a:rPr lang="en-US" sz="1000" dirty="0">
                <a:solidFill>
                  <a:srgbClr val="5A6473"/>
                </a:solidFill>
                <a:latin typeface="Poppins" pitchFamily="34" charset="0"/>
                <a:ea typeface="Poppins" pitchFamily="34" charset="-122"/>
                <a:cs typeface="Poppins" pitchFamily="34" charset="-120"/>
              </a:rPr>
              <a:t>SEO / RevOps</a:t>
            </a:r>
            <a:endParaRPr lang="en-US" sz="1000" dirty="0"/>
          </a:p>
        </p:txBody>
      </p:sp>
      <p:sp>
        <p:nvSpPr>
          <p:cNvPr id="27" name="Text 25"/>
          <p:cNvSpPr/>
          <p:nvPr/>
        </p:nvSpPr>
        <p:spPr>
          <a:xfrm>
            <a:off x="4655210" y="5257800"/>
            <a:ext cx="2881274" cy="320040"/>
          </a:xfrm>
          <a:prstGeom prst="rect">
            <a:avLst/>
          </a:prstGeom>
          <a:noFill/>
          <a:ln/>
        </p:spPr>
        <p:txBody>
          <a:bodyPr wrap="square" lIns="0" tIns="0" rIns="0" bIns="0" rtlCol="0" anchor="ctr"/>
          <a:lstStyle/>
          <a:p>
            <a:pPr indent="0" marL="0">
              <a:buNone/>
            </a:pPr>
            <a:r>
              <a:rPr lang="en-US" sz="1000" b="1" dirty="0">
                <a:solidFill>
                  <a:srgbClr val="C9A84C"/>
                </a:solidFill>
                <a:latin typeface="Poppins" pitchFamily="34" charset="0"/>
                <a:ea typeface="Poppins" pitchFamily="34" charset="-122"/>
                <a:cs typeface="Poppins" pitchFamily="34" charset="-120"/>
              </a:rPr>
              <a:t>KPI  </a:t>
            </a:r>
            <a:pPr indent="0" marL="0">
              <a:buNone/>
            </a:pPr>
            <a:r>
              <a:rPr lang="en-US" sz="1000" dirty="0">
                <a:solidFill>
                  <a:srgbClr val="5A6473"/>
                </a:solidFill>
                <a:latin typeface="Poppins" pitchFamily="34" charset="0"/>
                <a:ea typeface="Poppins" pitchFamily="34" charset="-122"/>
                <a:cs typeface="Poppins" pitchFamily="34" charset="-120"/>
              </a:rPr>
              <a:t>Sessions IA identifiées</a:t>
            </a:r>
            <a:endParaRPr lang="en-US" sz="1000" dirty="0"/>
          </a:p>
        </p:txBody>
      </p:sp>
      <p:sp>
        <p:nvSpPr>
          <p:cNvPr id="28" name="Text 26"/>
          <p:cNvSpPr/>
          <p:nvPr/>
        </p:nvSpPr>
        <p:spPr>
          <a:xfrm>
            <a:off x="7847381" y="3520440"/>
            <a:ext cx="365760" cy="731520"/>
          </a:xfrm>
          <a:prstGeom prst="rect">
            <a:avLst/>
          </a:prstGeom>
          <a:noFill/>
          <a:ln/>
        </p:spPr>
        <p:txBody>
          <a:bodyPr wrap="square" lIns="0" tIns="0" rIns="0" bIns="0" rtlCol="0" anchor="ctr"/>
          <a:lstStyle/>
          <a:p>
            <a:pPr algn="ctr" indent="0" marL="0">
              <a:buNone/>
            </a:pPr>
            <a:r>
              <a:rPr lang="en-US" sz="3000" b="1" dirty="0">
                <a:solidFill>
                  <a:srgbClr val="C9A84C"/>
                </a:solidFill>
                <a:latin typeface="Poppins" pitchFamily="34" charset="0"/>
                <a:ea typeface="Poppins" pitchFamily="34" charset="-122"/>
                <a:cs typeface="Poppins" pitchFamily="34" charset="-120"/>
              </a:rPr>
              <a:t>›</a:t>
            </a:r>
            <a:endParaRPr lang="en-US" sz="3000" dirty="0"/>
          </a:p>
        </p:txBody>
      </p:sp>
      <p:sp>
        <p:nvSpPr>
          <p:cNvPr id="29" name="Shape 27"/>
          <p:cNvSpPr/>
          <p:nvPr/>
        </p:nvSpPr>
        <p:spPr>
          <a:xfrm>
            <a:off x="8249717" y="2011680"/>
            <a:ext cx="3393338" cy="3749040"/>
          </a:xfrm>
          <a:prstGeom prst="rect">
            <a:avLst/>
          </a:prstGeom>
          <a:solidFill>
            <a:srgbClr val="F5F6F8"/>
          </a:solidFill>
          <a:ln w="9525">
            <a:solidFill>
              <a:srgbClr val="F5F6F8"/>
            </a:solidFill>
            <a:prstDash val="solid"/>
          </a:ln>
        </p:spPr>
      </p:sp>
      <p:sp>
        <p:nvSpPr>
          <p:cNvPr id="30" name="Shape 28"/>
          <p:cNvSpPr/>
          <p:nvPr/>
        </p:nvSpPr>
        <p:spPr>
          <a:xfrm>
            <a:off x="8249717" y="2011680"/>
            <a:ext cx="64008" cy="3749040"/>
          </a:xfrm>
          <a:prstGeom prst="rect">
            <a:avLst/>
          </a:prstGeom>
          <a:solidFill>
            <a:srgbClr val="C9A84C"/>
          </a:solidFill>
          <a:ln/>
        </p:spPr>
      </p:sp>
      <p:sp>
        <p:nvSpPr>
          <p:cNvPr id="31" name="Shape 29"/>
          <p:cNvSpPr/>
          <p:nvPr/>
        </p:nvSpPr>
        <p:spPr>
          <a:xfrm>
            <a:off x="8505749" y="2267712"/>
            <a:ext cx="2881274" cy="310896"/>
          </a:xfrm>
          <a:prstGeom prst="roundRect">
            <a:avLst>
              <a:gd name="adj" fmla="val 50000"/>
            </a:avLst>
          </a:prstGeom>
          <a:solidFill>
            <a:srgbClr val="C9A84C"/>
          </a:solidFill>
          <a:ln/>
        </p:spPr>
      </p:sp>
      <p:sp>
        <p:nvSpPr>
          <p:cNvPr id="32" name="Text 30"/>
          <p:cNvSpPr/>
          <p:nvPr/>
        </p:nvSpPr>
        <p:spPr>
          <a:xfrm>
            <a:off x="8505749" y="2267712"/>
            <a:ext cx="2881274" cy="310896"/>
          </a:xfrm>
          <a:prstGeom prst="rect">
            <a:avLst/>
          </a:prstGeom>
          <a:noFill/>
          <a:ln/>
        </p:spPr>
        <p:txBody>
          <a:bodyPr wrap="square" lIns="0" tIns="0" rIns="0" bIns="0" rtlCol="0" anchor="ctr"/>
          <a:lstStyle/>
          <a:p>
            <a:pPr algn="ctr" indent="0" marL="0">
              <a:buNone/>
            </a:pPr>
            <a:r>
              <a:rPr lang="en-US" sz="950" b="1" spc="150" kern="0" dirty="0">
                <a:solidFill>
                  <a:srgbClr val="0A0F1A"/>
                </a:solidFill>
                <a:latin typeface="Poppins" pitchFamily="34" charset="0"/>
                <a:ea typeface="Poppins" pitchFamily="34" charset="-122"/>
                <a:cs typeface="Poppins" pitchFamily="34" charset="-120"/>
              </a:rPr>
              <a:t>60-90 JOURS</a:t>
            </a:r>
            <a:endParaRPr lang="en-US" sz="950" dirty="0"/>
          </a:p>
        </p:txBody>
      </p:sp>
      <p:sp>
        <p:nvSpPr>
          <p:cNvPr id="33" name="Shape 31"/>
          <p:cNvSpPr/>
          <p:nvPr/>
        </p:nvSpPr>
        <p:spPr>
          <a:xfrm>
            <a:off x="8505749" y="2852928"/>
            <a:ext cx="100584" cy="100584"/>
          </a:xfrm>
          <a:prstGeom prst="rect">
            <a:avLst/>
          </a:prstGeom>
          <a:solidFill>
            <a:srgbClr val="C9A84C"/>
          </a:solidFill>
          <a:ln/>
        </p:spPr>
      </p:sp>
      <p:sp>
        <p:nvSpPr>
          <p:cNvPr id="34" name="Text 32"/>
          <p:cNvSpPr/>
          <p:nvPr/>
        </p:nvSpPr>
        <p:spPr>
          <a:xfrm>
            <a:off x="8706917" y="2788920"/>
            <a:ext cx="2680106" cy="777240"/>
          </a:xfrm>
          <a:prstGeom prst="rect">
            <a:avLst/>
          </a:prstGeom>
          <a:noFill/>
          <a:ln/>
        </p:spPr>
        <p:txBody>
          <a:bodyPr wrap="square" lIns="0" tIns="0" rIns="0" bIns="0" rtlCol="0" anchor="t"/>
          <a:lstStyle/>
          <a:p>
            <a:pPr indent="0" marL="0">
              <a:lnSpc>
                <a:spcPct val="106000"/>
              </a:lnSpc>
              <a:buNone/>
            </a:pPr>
            <a:r>
              <a:rPr lang="en-US" sz="1100" dirty="0">
                <a:solidFill>
                  <a:srgbClr val="0A0F1A"/>
                </a:solidFill>
                <a:latin typeface="Poppins" pitchFamily="34" charset="0"/>
                <a:ea typeface="Poppins" pitchFamily="34" charset="-122"/>
                <a:cs typeface="Poppins" pitchFamily="34" charset="-120"/>
              </a:rPr>
              <a:t>Découper l'enablement en briques réutilisables</a:t>
            </a:r>
            <a:endParaRPr lang="en-US" sz="1100" dirty="0"/>
          </a:p>
        </p:txBody>
      </p:sp>
      <p:sp>
        <p:nvSpPr>
          <p:cNvPr id="35" name="Shape 33"/>
          <p:cNvSpPr/>
          <p:nvPr/>
        </p:nvSpPr>
        <p:spPr>
          <a:xfrm>
            <a:off x="8505749" y="3694176"/>
            <a:ext cx="100584" cy="100584"/>
          </a:xfrm>
          <a:prstGeom prst="rect">
            <a:avLst/>
          </a:prstGeom>
          <a:solidFill>
            <a:srgbClr val="C9A84C"/>
          </a:solidFill>
          <a:ln/>
        </p:spPr>
      </p:sp>
      <p:sp>
        <p:nvSpPr>
          <p:cNvPr id="36" name="Text 34"/>
          <p:cNvSpPr/>
          <p:nvPr/>
        </p:nvSpPr>
        <p:spPr>
          <a:xfrm>
            <a:off x="8706917" y="3630168"/>
            <a:ext cx="2680106" cy="777240"/>
          </a:xfrm>
          <a:prstGeom prst="rect">
            <a:avLst/>
          </a:prstGeom>
          <a:noFill/>
          <a:ln/>
        </p:spPr>
        <p:txBody>
          <a:bodyPr wrap="square" lIns="0" tIns="0" rIns="0" bIns="0" rtlCol="0" anchor="t"/>
          <a:lstStyle/>
          <a:p>
            <a:pPr indent="0" marL="0">
              <a:lnSpc>
                <a:spcPct val="106000"/>
              </a:lnSpc>
              <a:buNone/>
            </a:pPr>
            <a:r>
              <a:rPr lang="en-US" sz="1100" dirty="0">
                <a:solidFill>
                  <a:srgbClr val="0A0F1A"/>
                </a:solidFill>
                <a:latin typeface="Poppins" pitchFamily="34" charset="0"/>
                <a:ea typeface="Poppins" pitchFamily="34" charset="-122"/>
                <a:cs typeface="Poppins" pitchFamily="34" charset="-120"/>
              </a:rPr>
              <a:t>Instaurer la revue de ce que les agents disent de vous</a:t>
            </a:r>
            <a:endParaRPr lang="en-US" sz="1100" dirty="0"/>
          </a:p>
        </p:txBody>
      </p:sp>
      <p:sp>
        <p:nvSpPr>
          <p:cNvPr id="37" name="Shape 35"/>
          <p:cNvSpPr/>
          <p:nvPr/>
        </p:nvSpPr>
        <p:spPr>
          <a:xfrm>
            <a:off x="8505749" y="4800600"/>
            <a:ext cx="2881274" cy="0"/>
          </a:xfrm>
          <a:prstGeom prst="line">
            <a:avLst/>
          </a:prstGeom>
          <a:noFill/>
          <a:ln w="6350">
            <a:solidFill>
              <a:srgbClr val="E2E4E9"/>
            </a:solidFill>
            <a:prstDash val="solid"/>
          </a:ln>
        </p:spPr>
      </p:sp>
      <p:sp>
        <p:nvSpPr>
          <p:cNvPr id="38" name="Text 36"/>
          <p:cNvSpPr/>
          <p:nvPr/>
        </p:nvSpPr>
        <p:spPr>
          <a:xfrm>
            <a:off x="8505749" y="4892040"/>
            <a:ext cx="2881274" cy="320040"/>
          </a:xfrm>
          <a:prstGeom prst="rect">
            <a:avLst/>
          </a:prstGeom>
          <a:noFill/>
          <a:ln/>
        </p:spPr>
        <p:txBody>
          <a:bodyPr wrap="square" lIns="0" tIns="0" rIns="0" bIns="0" rtlCol="0" anchor="ctr"/>
          <a:lstStyle/>
          <a:p>
            <a:pPr indent="0" marL="0">
              <a:buNone/>
            </a:pPr>
            <a:r>
              <a:rPr lang="en-US" sz="1000" b="1" dirty="0">
                <a:solidFill>
                  <a:srgbClr val="C9A84C"/>
                </a:solidFill>
                <a:latin typeface="Poppins" pitchFamily="34" charset="0"/>
                <a:ea typeface="Poppins" pitchFamily="34" charset="-122"/>
                <a:cs typeface="Poppins" pitchFamily="34" charset="-120"/>
              </a:rPr>
              <a:t>Pilote  </a:t>
            </a:r>
            <a:pPr indent="0" marL="0">
              <a:buNone/>
            </a:pPr>
            <a:r>
              <a:rPr lang="en-US" sz="1000" dirty="0">
                <a:solidFill>
                  <a:srgbClr val="5A6473"/>
                </a:solidFill>
                <a:latin typeface="Poppins" pitchFamily="34" charset="0"/>
                <a:ea typeface="Poppins" pitchFamily="34" charset="-122"/>
                <a:cs typeface="Poppins" pitchFamily="34" charset="-120"/>
              </a:rPr>
              <a:t>Enablement</a:t>
            </a:r>
            <a:endParaRPr lang="en-US" sz="1000" dirty="0"/>
          </a:p>
        </p:txBody>
      </p:sp>
      <p:sp>
        <p:nvSpPr>
          <p:cNvPr id="39" name="Text 37"/>
          <p:cNvSpPr/>
          <p:nvPr/>
        </p:nvSpPr>
        <p:spPr>
          <a:xfrm>
            <a:off x="8505749" y="5257800"/>
            <a:ext cx="2881274" cy="320040"/>
          </a:xfrm>
          <a:prstGeom prst="rect">
            <a:avLst/>
          </a:prstGeom>
          <a:noFill/>
          <a:ln/>
        </p:spPr>
        <p:txBody>
          <a:bodyPr wrap="square" lIns="0" tIns="0" rIns="0" bIns="0" rtlCol="0" anchor="ctr"/>
          <a:lstStyle/>
          <a:p>
            <a:pPr indent="0" marL="0">
              <a:buNone/>
            </a:pPr>
            <a:r>
              <a:rPr lang="en-US" sz="1000" b="1" dirty="0">
                <a:solidFill>
                  <a:srgbClr val="C9A84C"/>
                </a:solidFill>
                <a:latin typeface="Poppins" pitchFamily="34" charset="0"/>
                <a:ea typeface="Poppins" pitchFamily="34" charset="-122"/>
                <a:cs typeface="Poppins" pitchFamily="34" charset="-120"/>
              </a:rPr>
              <a:t>KPI  </a:t>
            </a:r>
            <a:pPr indent="0" marL="0">
              <a:buNone/>
            </a:pPr>
            <a:r>
              <a:rPr lang="en-US" sz="1000" dirty="0">
                <a:solidFill>
                  <a:srgbClr val="5A6473"/>
                </a:solidFill>
                <a:latin typeface="Poppins" pitchFamily="34" charset="0"/>
                <a:ea typeface="Poppins" pitchFamily="34" charset="-122"/>
                <a:cs typeface="Poppins" pitchFamily="34" charset="-120"/>
              </a:rPr>
              <a:t>Briques réutilisées</a:t>
            </a:r>
            <a:endParaRPr lang="en-US" sz="1000" dirty="0"/>
          </a:p>
        </p:txBody>
      </p:sp>
      <p:sp>
        <p:nvSpPr>
          <p:cNvPr id="40" name="Shape 38"/>
          <p:cNvSpPr/>
          <p:nvPr/>
        </p:nvSpPr>
        <p:spPr>
          <a:xfrm>
            <a:off x="548640" y="6437376"/>
            <a:ext cx="11094415" cy="0"/>
          </a:xfrm>
          <a:prstGeom prst="line">
            <a:avLst/>
          </a:prstGeom>
          <a:noFill/>
          <a:ln w="9525">
            <a:solidFill>
              <a:srgbClr val="E2E4E9"/>
            </a:solidFill>
            <a:prstDash val="solid"/>
          </a:ln>
        </p:spPr>
      </p:sp>
      <p:sp>
        <p:nvSpPr>
          <p:cNvPr id="41" name="Text 39"/>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42" name="Text 40"/>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F1A"/>
        </a:solidFill>
      </p:bgPr>
    </p:bg>
    <p:spTree>
      <p:nvGrpSpPr>
        <p:cNvPr id="1" name=""/>
        <p:cNvGrpSpPr/>
        <p:nvPr/>
      </p:nvGrpSpPr>
      <p:grpSpPr>
        <a:xfrm>
          <a:off x="0" y="0"/>
          <a:ext cx="0" cy="0"/>
          <a:chOff x="0" y="0"/>
          <a:chExt cx="0" cy="0"/>
        </a:xfrm>
      </p:grpSpPr>
      <p:sp>
        <p:nvSpPr>
          <p:cNvPr id="2" name="Shape 0"/>
          <p:cNvSpPr/>
          <p:nvPr/>
        </p:nvSpPr>
        <p:spPr>
          <a:xfrm rot="2700000">
            <a:off x="9966960" y="4023360"/>
            <a:ext cx="2011680" cy="2011680"/>
          </a:xfrm>
          <a:prstGeom prst="rect">
            <a:avLst/>
          </a:prstGeom>
          <a:solidFill>
            <a:srgbClr val="0A0F1A"/>
          </a:solidFill>
          <a:ln w="12700">
            <a:solidFill>
              <a:srgbClr val="C9A84C"/>
            </a:solidFill>
            <a:prstDash val="solid"/>
          </a:ln>
        </p:spPr>
      </p:sp>
      <p:sp>
        <p:nvSpPr>
          <p:cNvPr id="3" name="Shape 1"/>
          <p:cNvSpPr/>
          <p:nvPr/>
        </p:nvSpPr>
        <p:spPr>
          <a:xfrm>
            <a:off x="548640" y="681228"/>
            <a:ext cx="118872" cy="118872"/>
          </a:xfrm>
          <a:prstGeom prst="rect">
            <a:avLst/>
          </a:prstGeom>
          <a:solidFill>
            <a:srgbClr val="C9A84C"/>
          </a:solidFill>
          <a:ln/>
        </p:spPr>
      </p:sp>
      <p:sp>
        <p:nvSpPr>
          <p:cNvPr id="4" name="Text 2"/>
          <p:cNvSpPr/>
          <p:nvPr/>
        </p:nvSpPr>
        <p:spPr>
          <a:xfrm>
            <a:off x="786384" y="64008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LE MOT DE LA FIN</a:t>
            </a:r>
            <a:endParaRPr lang="en-US" sz="1050" dirty="0"/>
          </a:p>
        </p:txBody>
      </p:sp>
      <p:sp>
        <p:nvSpPr>
          <p:cNvPr id="5" name="Shape 3"/>
          <p:cNvSpPr/>
          <p:nvPr/>
        </p:nvSpPr>
        <p:spPr>
          <a:xfrm>
            <a:off x="548640" y="1371600"/>
            <a:ext cx="64008" cy="3291840"/>
          </a:xfrm>
          <a:prstGeom prst="rect">
            <a:avLst/>
          </a:prstGeom>
          <a:solidFill>
            <a:srgbClr val="C9A84C"/>
          </a:solidFill>
          <a:ln/>
        </p:spPr>
      </p:sp>
      <p:sp>
        <p:nvSpPr>
          <p:cNvPr id="6" name="Text 4"/>
          <p:cNvSpPr/>
          <p:nvPr/>
        </p:nvSpPr>
        <p:spPr>
          <a:xfrm>
            <a:off x="914400" y="1463040"/>
            <a:ext cx="10241280" cy="3108960"/>
          </a:xfrm>
          <a:prstGeom prst="rect">
            <a:avLst/>
          </a:prstGeom>
          <a:noFill/>
          <a:ln/>
        </p:spPr>
        <p:txBody>
          <a:bodyPr wrap="square" lIns="0" tIns="0" rIns="0" bIns="0" rtlCol="0" anchor="t"/>
          <a:lstStyle/>
          <a:p>
            <a:pPr indent="0" marL="0">
              <a:lnSpc>
                <a:spcPct val="112000"/>
              </a:lnSpc>
              <a:buNone/>
            </a:pPr>
            <a:r>
              <a:rPr lang="en-US" sz="2600" b="1" dirty="0">
                <a:solidFill>
                  <a:srgbClr val="FFFFFF"/>
                </a:solidFill>
                <a:latin typeface="Poppins" pitchFamily="34" charset="0"/>
                <a:ea typeface="Poppins" pitchFamily="34" charset="-122"/>
                <a:cs typeface="Poppins" pitchFamily="34" charset="-120"/>
              </a:rPr>
              <a:t>« Dans votre société, qui peut dire avec une date quels faits un agent extrait sur vous, et qui est allé les vérifier ligne à ligne ? »</a:t>
            </a:r>
            <a:endParaRPr lang="en-US" sz="2600" dirty="0"/>
          </a:p>
        </p:txBody>
      </p:sp>
      <p:sp>
        <p:nvSpPr>
          <p:cNvPr id="7" name="Text 5"/>
          <p:cNvSpPr/>
          <p:nvPr/>
        </p:nvSpPr>
        <p:spPr>
          <a:xfrm>
            <a:off x="914400" y="4937760"/>
            <a:ext cx="8229600" cy="1005840"/>
          </a:xfrm>
          <a:prstGeom prst="rect">
            <a:avLst/>
          </a:prstGeom>
          <a:noFill/>
          <a:ln/>
        </p:spPr>
        <p:txBody>
          <a:bodyPr wrap="square" lIns="0" tIns="0" rIns="0" bIns="0" rtlCol="0" anchor="t"/>
          <a:lstStyle/>
          <a:p>
            <a:pPr indent="0" marL="0">
              <a:lnSpc>
                <a:spcPct val="115000"/>
              </a:lnSpc>
              <a:buNone/>
            </a:pPr>
            <a:r>
              <a:rPr lang="en-US" sz="1300" b="1" spc="50" kern="0" dirty="0">
                <a:solidFill>
                  <a:srgbClr val="C9A84C"/>
                </a:solidFill>
                <a:latin typeface="Poppins" pitchFamily="34" charset="0"/>
                <a:ea typeface="Poppins" pitchFamily="34" charset="-122"/>
                <a:cs typeface="Poppins" pitchFamily="34" charset="-120"/>
              </a:rPr>
              <a:t>À ENGAGER  —  </a:t>
            </a:r>
            <a:pPr indent="0" marL="0">
              <a:lnSpc>
                <a:spcPct val="115000"/>
              </a:lnSpc>
              <a:buNone/>
            </a:pPr>
            <a:r>
              <a:rPr lang="en-US" sz="1300" i="1" spc="50" kern="0" dirty="0">
                <a:solidFill>
                  <a:srgbClr val="8893A7"/>
                </a:solidFill>
                <a:latin typeface="Poppins" pitchFamily="34" charset="0"/>
                <a:ea typeface="Poppins" pitchFamily="34" charset="-122"/>
                <a:cs typeface="Poppins" pitchFamily="34" charset="-120"/>
              </a:rPr>
              <a:t>Commencez par cet inventaire : c'est le seul chantier qui garde sa valeur si les Agent Ads disparaissent demain.</a:t>
            </a:r>
            <a:endParaRPr lang="en-US" sz="1300" dirty="0"/>
          </a:p>
        </p:txBody>
      </p:sp>
      <p:sp>
        <p:nvSpPr>
          <p:cNvPr id="8" name="Shape 6"/>
          <p:cNvSpPr/>
          <p:nvPr/>
        </p:nvSpPr>
        <p:spPr>
          <a:xfrm>
            <a:off x="548640" y="6437376"/>
            <a:ext cx="11094415" cy="0"/>
          </a:xfrm>
          <a:prstGeom prst="line">
            <a:avLst/>
          </a:prstGeom>
          <a:noFill/>
          <a:ln w="9525">
            <a:solidFill>
              <a:srgbClr val="2A3346"/>
            </a:solidFill>
            <a:prstDash val="solid"/>
          </a:ln>
        </p:spPr>
      </p:sp>
      <p:sp>
        <p:nvSpPr>
          <p:cNvPr id="9" name="Text 7"/>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8893A7"/>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10" name="Text 8"/>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8893A7"/>
                </a:solidFill>
                <a:latin typeface="Poppins" pitchFamily="34" charset="0"/>
                <a:ea typeface="Poppins" pitchFamily="34" charset="-122"/>
                <a:cs typeface="Poppins" pitchFamily="34" charset="-120"/>
              </a:rPr>
              <a:t>08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498348"/>
            <a:ext cx="118872" cy="118872"/>
          </a:xfrm>
          <a:prstGeom prst="rect">
            <a:avLst/>
          </a:prstGeom>
          <a:solidFill>
            <a:srgbClr val="C9A84C"/>
          </a:solidFill>
          <a:ln/>
        </p:spPr>
      </p:sp>
      <p:sp>
        <p:nvSpPr>
          <p:cNvPr id="3" name="Text 1"/>
          <p:cNvSpPr/>
          <p:nvPr/>
        </p:nvSpPr>
        <p:spPr>
          <a:xfrm>
            <a:off x="786384" y="45720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SOURCES &amp; RÉFÉRENCES</a:t>
            </a:r>
            <a:endParaRPr lang="en-US" sz="1050" dirty="0"/>
          </a:p>
        </p:txBody>
      </p:sp>
      <p:sp>
        <p:nvSpPr>
          <p:cNvPr id="4" name="Text 2"/>
          <p:cNvSpPr/>
          <p:nvPr/>
        </p:nvSpPr>
        <p:spPr>
          <a:xfrm>
            <a:off x="548640" y="786384"/>
            <a:ext cx="11094415" cy="960120"/>
          </a:xfrm>
          <a:prstGeom prst="rect">
            <a:avLst/>
          </a:prstGeom>
          <a:noFill/>
          <a:ln/>
        </p:spPr>
        <p:txBody>
          <a:bodyPr wrap="square" lIns="0" tIns="0" rIns="0" bIns="0" rtlCol="0" anchor="t"/>
          <a:lstStyle/>
          <a:p>
            <a:pPr indent="0" marL="0">
              <a:lnSpc>
                <a:spcPct val="102000"/>
              </a:lnSpc>
              <a:buNone/>
            </a:pPr>
            <a:r>
              <a:rPr lang="en-US" sz="2100" b="1" dirty="0">
                <a:solidFill>
                  <a:srgbClr val="0A0F1A"/>
                </a:solidFill>
                <a:latin typeface="Poppins" pitchFamily="34" charset="0"/>
                <a:ea typeface="Poppins" pitchFamily="34" charset="-122"/>
                <a:cs typeface="Poppins" pitchFamily="34" charset="-120"/>
              </a:rPr>
              <a:t>Une réflexion adossée aux références stratégiques, business et historiques</a:t>
            </a:r>
            <a:endParaRPr lang="en-US" sz="2100" dirty="0"/>
          </a:p>
        </p:txBody>
      </p:sp>
      <p:sp>
        <p:nvSpPr>
          <p:cNvPr id="5" name="Shape 3"/>
          <p:cNvSpPr/>
          <p:nvPr/>
        </p:nvSpPr>
        <p:spPr>
          <a:xfrm>
            <a:off x="548640" y="1920240"/>
            <a:ext cx="3515258" cy="393192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6" name="Shape 4"/>
          <p:cNvSpPr/>
          <p:nvPr/>
        </p:nvSpPr>
        <p:spPr>
          <a:xfrm>
            <a:off x="548640" y="1920240"/>
            <a:ext cx="64008" cy="3931920"/>
          </a:xfrm>
          <a:prstGeom prst="rect">
            <a:avLst/>
          </a:prstGeom>
          <a:solidFill>
            <a:srgbClr val="C9A84C"/>
          </a:solidFill>
          <a:ln/>
        </p:spPr>
      </p:sp>
      <p:sp>
        <p:nvSpPr>
          <p:cNvPr id="7" name="Shape 5"/>
          <p:cNvSpPr/>
          <p:nvPr/>
        </p:nvSpPr>
        <p:spPr>
          <a:xfrm>
            <a:off x="804672" y="2235708"/>
            <a:ext cx="118872" cy="118872"/>
          </a:xfrm>
          <a:prstGeom prst="rect">
            <a:avLst/>
          </a:prstGeom>
          <a:solidFill>
            <a:srgbClr val="C9A84C"/>
          </a:solidFill>
          <a:ln/>
        </p:spPr>
      </p:sp>
      <p:sp>
        <p:nvSpPr>
          <p:cNvPr id="8" name="Text 6"/>
          <p:cNvSpPr/>
          <p:nvPr/>
        </p:nvSpPr>
        <p:spPr>
          <a:xfrm>
            <a:off x="1042416" y="219456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RÉFÉRENCES STRATÉGIQUES</a:t>
            </a:r>
            <a:endParaRPr lang="en-US" sz="1050" dirty="0"/>
          </a:p>
        </p:txBody>
      </p:sp>
      <p:sp>
        <p:nvSpPr>
          <p:cNvPr id="9" name="Text 7"/>
          <p:cNvSpPr/>
          <p:nvPr/>
        </p:nvSpPr>
        <p:spPr>
          <a:xfrm>
            <a:off x="804672" y="2697480"/>
            <a:ext cx="3003194" cy="2926080"/>
          </a:xfrm>
          <a:prstGeom prst="rect">
            <a:avLst/>
          </a:prstGeom>
          <a:noFill/>
          <a:ln/>
        </p:spPr>
        <p:txBody>
          <a:bodyPr wrap="square" lIns="0" tIns="0" rIns="0" bIns="0" rtlCol="0" anchor="t"/>
          <a:lstStyle/>
          <a:p>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SUN TZU, L'Art de la guerre, chap. III : la victoire sans combat</a:t>
            </a:r>
            <a:pPr indent="0" marL="0">
              <a:lnSpc>
                <a:spcPct val="125000"/>
              </a:lnSpc>
              <a:spcAft>
                <a:spcPts val="600"/>
              </a:spcAft>
              <a:buNone/>
            </a:pPr>
            <a:r>
              <a:rPr lang="en-US" sz="1050" dirty="0">
                <a:solidFill>
                  <a:srgbClr val="000000"/>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SUN TZU, chap. III : cibles dans l'ordre, stratégie, alliances, armée</a:t>
            </a:r>
            <a:endParaRPr lang="en-US" sz="1050" dirty="0"/>
          </a:p>
        </p:txBody>
      </p:sp>
      <p:sp>
        <p:nvSpPr>
          <p:cNvPr id="10" name="Shape 8"/>
          <p:cNvSpPr/>
          <p:nvPr/>
        </p:nvSpPr>
        <p:spPr>
          <a:xfrm>
            <a:off x="4338218" y="1920240"/>
            <a:ext cx="3515258" cy="393192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11" name="Shape 9"/>
          <p:cNvSpPr/>
          <p:nvPr/>
        </p:nvSpPr>
        <p:spPr>
          <a:xfrm>
            <a:off x="4338218" y="1920240"/>
            <a:ext cx="64008" cy="3931920"/>
          </a:xfrm>
          <a:prstGeom prst="rect">
            <a:avLst/>
          </a:prstGeom>
          <a:solidFill>
            <a:srgbClr val="C9A84C"/>
          </a:solidFill>
          <a:ln/>
        </p:spPr>
      </p:sp>
      <p:sp>
        <p:nvSpPr>
          <p:cNvPr id="12" name="Shape 10"/>
          <p:cNvSpPr/>
          <p:nvPr/>
        </p:nvSpPr>
        <p:spPr>
          <a:xfrm>
            <a:off x="4594250" y="2235708"/>
            <a:ext cx="118872" cy="118872"/>
          </a:xfrm>
          <a:prstGeom prst="rect">
            <a:avLst/>
          </a:prstGeom>
          <a:solidFill>
            <a:srgbClr val="C9A84C"/>
          </a:solidFill>
          <a:ln/>
        </p:spPr>
      </p:sp>
      <p:sp>
        <p:nvSpPr>
          <p:cNvPr id="13" name="Text 11"/>
          <p:cNvSpPr/>
          <p:nvPr/>
        </p:nvSpPr>
        <p:spPr>
          <a:xfrm>
            <a:off x="4831994" y="219456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ÉTUDES BUSINESS</a:t>
            </a:r>
            <a:endParaRPr lang="en-US" sz="1050" dirty="0"/>
          </a:p>
        </p:txBody>
      </p:sp>
      <p:sp>
        <p:nvSpPr>
          <p:cNvPr id="14" name="Text 12"/>
          <p:cNvSpPr/>
          <p:nvPr/>
        </p:nvSpPr>
        <p:spPr>
          <a:xfrm>
            <a:off x="4594250" y="2697480"/>
            <a:ext cx="3003194" cy="2926080"/>
          </a:xfrm>
          <a:prstGeom prst="rect">
            <a:avLst/>
          </a:prstGeom>
          <a:noFill/>
          <a:ln/>
        </p:spPr>
        <p:txBody>
          <a:bodyPr wrap="square" lIns="0" tIns="0" rIns="0" bIns="0" rtlCol="0" anchor="t"/>
          <a:lstStyle/>
          <a:p>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Gartner, 67 % préfèrent une expérience sans commercial (03/2026)</a:t>
            </a:r>
            <a:pPr indent="0" marL="0">
              <a:lnSpc>
                <a:spcPct val="125000"/>
              </a:lnSpc>
              <a:spcAft>
                <a:spcPts val="600"/>
              </a:spcAft>
              <a:buNone/>
            </a:pPr>
            <a:r>
              <a:rPr lang="en-US" sz="1050" dirty="0">
                <a:solidFill>
                  <a:srgbClr val="000000"/>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Gartner, 69 % valident l'IA auprès d'un commercial (20/05/2026)</a:t>
            </a:r>
            <a:pPr indent="0" marL="0">
              <a:lnSpc>
                <a:spcPct val="125000"/>
              </a:lnSpc>
              <a:spcAft>
                <a:spcPts val="600"/>
              </a:spcAft>
              <a:buNone/>
            </a:pPr>
            <a:r>
              <a:rPr lang="en-US" sz="1050" dirty="0">
                <a:solidFill>
                  <a:srgbClr val="000000"/>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Business Insider, Ally Bank : trafic IA ×9 et facteur 3,5 (05/08/2026)</a:t>
            </a:r>
            <a:endParaRPr lang="en-US" sz="1050" dirty="0"/>
          </a:p>
        </p:txBody>
      </p:sp>
      <p:sp>
        <p:nvSpPr>
          <p:cNvPr id="15" name="Shape 13"/>
          <p:cNvSpPr/>
          <p:nvPr/>
        </p:nvSpPr>
        <p:spPr>
          <a:xfrm>
            <a:off x="8127797" y="1920240"/>
            <a:ext cx="3515258" cy="3931920"/>
          </a:xfrm>
          <a:prstGeom prst="rect">
            <a:avLst/>
          </a:prstGeom>
          <a:solidFill>
            <a:srgbClr val="FFFFFF"/>
          </a:solidFill>
          <a:ln w="9525">
            <a:solidFill>
              <a:srgbClr val="E2E4E9"/>
            </a:solidFill>
            <a:prstDash val="solid"/>
          </a:ln>
          <a:effectLst>
            <a:outerShdw sx="100000" sy="100000" kx="0" ky="0" algn="bl" rotWithShape="0" blurRad="88900" dist="38100" dir="8100000">
              <a:srgbClr val="0A0F1A">
                <a:alpha val="10000"/>
              </a:srgbClr>
            </a:outerShdw>
          </a:effectLst>
        </p:spPr>
      </p:sp>
      <p:sp>
        <p:nvSpPr>
          <p:cNvPr id="16" name="Shape 14"/>
          <p:cNvSpPr/>
          <p:nvPr/>
        </p:nvSpPr>
        <p:spPr>
          <a:xfrm>
            <a:off x="8127797" y="1920240"/>
            <a:ext cx="64008" cy="3931920"/>
          </a:xfrm>
          <a:prstGeom prst="rect">
            <a:avLst/>
          </a:prstGeom>
          <a:solidFill>
            <a:srgbClr val="C9A84C"/>
          </a:solidFill>
          <a:ln/>
        </p:spPr>
      </p:sp>
      <p:sp>
        <p:nvSpPr>
          <p:cNvPr id="17" name="Shape 15"/>
          <p:cNvSpPr/>
          <p:nvPr/>
        </p:nvSpPr>
        <p:spPr>
          <a:xfrm>
            <a:off x="8383829" y="2235708"/>
            <a:ext cx="118872" cy="118872"/>
          </a:xfrm>
          <a:prstGeom prst="rect">
            <a:avLst/>
          </a:prstGeom>
          <a:solidFill>
            <a:srgbClr val="C9A84C"/>
          </a:solidFill>
          <a:ln/>
        </p:spPr>
      </p:sp>
      <p:sp>
        <p:nvSpPr>
          <p:cNvPr id="18" name="Text 16"/>
          <p:cNvSpPr/>
          <p:nvPr/>
        </p:nvSpPr>
        <p:spPr>
          <a:xfrm>
            <a:off x="8621573" y="2194560"/>
            <a:ext cx="11094415" cy="237744"/>
          </a:xfrm>
          <a:prstGeom prst="rect">
            <a:avLst/>
          </a:prstGeom>
          <a:noFill/>
          <a:ln/>
        </p:spPr>
        <p:txBody>
          <a:bodyPr wrap="square" lIns="0" tIns="0" rIns="0" bIns="0" rtlCol="0" anchor="ctr"/>
          <a:lstStyle/>
          <a:p>
            <a:pPr indent="0" marL="0">
              <a:buNone/>
            </a:pPr>
            <a:r>
              <a:rPr lang="en-US" sz="1050" b="1" spc="250" kern="0" dirty="0">
                <a:solidFill>
                  <a:srgbClr val="C9A84C"/>
                </a:solidFill>
                <a:latin typeface="Poppins" pitchFamily="34" charset="0"/>
                <a:ea typeface="Poppins" pitchFamily="34" charset="-122"/>
                <a:cs typeface="Poppins" pitchFamily="34" charset="-120"/>
              </a:rPr>
              <a:t>SOURCES HISTORIQUES</a:t>
            </a:r>
            <a:endParaRPr lang="en-US" sz="1050" dirty="0"/>
          </a:p>
        </p:txBody>
      </p:sp>
      <p:sp>
        <p:nvSpPr>
          <p:cNvPr id="19" name="Text 17"/>
          <p:cNvSpPr/>
          <p:nvPr/>
        </p:nvSpPr>
        <p:spPr>
          <a:xfrm>
            <a:off x="8383829" y="2697480"/>
            <a:ext cx="3003194" cy="2926080"/>
          </a:xfrm>
          <a:prstGeom prst="rect">
            <a:avLst/>
          </a:prstGeom>
          <a:noFill/>
          <a:ln/>
        </p:spPr>
        <p:txBody>
          <a:bodyPr wrap="square" lIns="0" tIns="0" rIns="0" bIns="0" rtlCol="0" anchor="t"/>
          <a:lstStyle/>
          <a:p>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AMIOT, première traduction française de L'Art de la guerre (1772)</a:t>
            </a:r>
            <a:pPr indent="0" marL="0">
              <a:lnSpc>
                <a:spcPct val="125000"/>
              </a:lnSpc>
              <a:spcAft>
                <a:spcPts val="600"/>
              </a:spcAft>
              <a:buNone/>
            </a:pPr>
            <a:r>
              <a:rPr lang="en-US" sz="1050" dirty="0">
                <a:solidFill>
                  <a:srgbClr val="000000"/>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b="1" dirty="0">
                <a:solidFill>
                  <a:srgbClr val="C9A84C"/>
                </a:solidFill>
                <a:latin typeface="Poppins" pitchFamily="34" charset="0"/>
                <a:ea typeface="Poppins" pitchFamily="34" charset="-122"/>
                <a:cs typeface="Poppins" pitchFamily="34" charset="-120"/>
              </a:rPr>
              <a:t>—  </a:t>
            </a:r>
            <a:pPr indent="0" marL="0">
              <a:lnSpc>
                <a:spcPct val="125000"/>
              </a:lnSpc>
              <a:spcAft>
                <a:spcPts val="600"/>
              </a:spcAft>
              <a:buNone/>
            </a:pPr>
            <a:r>
              <a:rPr lang="en-US" sz="1050" dirty="0">
                <a:solidFill>
                  <a:srgbClr val="0A0F1A"/>
                </a:solidFill>
                <a:latin typeface="Poppins" pitchFamily="34" charset="0"/>
                <a:ea typeface="Poppins" pitchFamily="34" charset="-122"/>
                <a:cs typeface="Poppins" pitchFamily="34" charset="-120"/>
              </a:rPr>
              <a:t>Digiday, Marketing Brew : les Agent Ads chez Time via Mobian (2026)</a:t>
            </a:r>
            <a:endParaRPr lang="en-US" sz="1050" dirty="0"/>
          </a:p>
        </p:txBody>
      </p:sp>
      <p:sp>
        <p:nvSpPr>
          <p:cNvPr id="20" name="Shape 18"/>
          <p:cNvSpPr/>
          <p:nvPr/>
        </p:nvSpPr>
        <p:spPr>
          <a:xfrm>
            <a:off x="548640" y="6437376"/>
            <a:ext cx="11094415" cy="0"/>
          </a:xfrm>
          <a:prstGeom prst="line">
            <a:avLst/>
          </a:prstGeom>
          <a:noFill/>
          <a:ln w="9525">
            <a:solidFill>
              <a:srgbClr val="E2E4E9"/>
            </a:solidFill>
            <a:prstDash val="solid"/>
          </a:ln>
        </p:spPr>
      </p:sp>
      <p:sp>
        <p:nvSpPr>
          <p:cNvPr id="21" name="Text 19"/>
          <p:cNvSpPr/>
          <p:nvPr/>
        </p:nvSpPr>
        <p:spPr>
          <a:xfrm>
            <a:off x="548640" y="6492240"/>
            <a:ext cx="8229600" cy="256032"/>
          </a:xfrm>
          <a:prstGeom prst="rect">
            <a:avLst/>
          </a:prstGeom>
          <a:noFill/>
          <a:ln/>
        </p:spPr>
        <p:txBody>
          <a:bodyPr wrap="square" lIns="0" tIns="0" rIns="0" bIns="0" rtlCol="0" anchor="ctr"/>
          <a:lstStyle/>
          <a:p>
            <a:pPr indent="0" marL="0">
              <a:buNone/>
            </a:pPr>
            <a:r>
              <a:rPr lang="en-US" sz="800" dirty="0">
                <a:solidFill>
                  <a:srgbClr val="5A6473"/>
                </a:solidFill>
                <a:latin typeface="Poppins" pitchFamily="34" charset="0"/>
                <a:ea typeface="Poppins" pitchFamily="34" charset="-122"/>
                <a:cs typeface="Poppins" pitchFamily="34" charset="-120"/>
              </a:rPr>
              <a:t>L’Art de la Guerre Commerciale  ·  strategiecommerciale.eu</a:t>
            </a:r>
            <a:endParaRPr lang="en-US" sz="800" dirty="0"/>
          </a:p>
        </p:txBody>
      </p:sp>
      <p:sp>
        <p:nvSpPr>
          <p:cNvPr id="22" name="Text 20"/>
          <p:cNvSpPr/>
          <p:nvPr/>
        </p:nvSpPr>
        <p:spPr>
          <a:xfrm>
            <a:off x="10728655" y="6492240"/>
            <a:ext cx="914400" cy="256032"/>
          </a:xfrm>
          <a:prstGeom prst="rect">
            <a:avLst/>
          </a:prstGeom>
          <a:noFill/>
          <a:ln/>
        </p:spPr>
        <p:txBody>
          <a:bodyPr wrap="square" lIns="0" tIns="0" rIns="0" bIns="0" rtlCol="0" anchor="ctr"/>
          <a:lstStyle/>
          <a:p>
            <a:pPr algn="r" indent="0" marL="0">
              <a:buNone/>
            </a:pPr>
            <a:r>
              <a:rPr lang="en-US" sz="800" dirty="0">
                <a:solidFill>
                  <a:srgbClr val="5A6473"/>
                </a:solidFill>
                <a:latin typeface="Poppins" pitchFamily="34" charset="0"/>
                <a:ea typeface="Poppins" pitchFamily="34" charset="-122"/>
                <a:cs typeface="Poppins" pitchFamily="34" charset="-120"/>
              </a:rPr>
              <a:t>09</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strategiecommerciale.eu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 Tzu face aux Agent Ads : façonner la couche de connaissance des IA</dc:title>
  <dc:subject>PptxGenJS Presentation</dc:subject>
  <dc:creator>L'Art de la Guerre Commerciale</dc:creator>
  <cp:lastModifiedBy>L'Art de la Guerre Commerciale</cp:lastModifiedBy>
  <cp:revision>1</cp:revision>
  <dcterms:created xsi:type="dcterms:W3CDTF">2026-09-14T08:18:44Z</dcterms:created>
  <dcterms:modified xsi:type="dcterms:W3CDTF">2026-09-14T08:18:44Z</dcterms:modified>
</cp:coreProperties>
</file>