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8869680" y="-1097280"/>
            <a:ext cx="4206240" cy="4206240"/>
          </a:xfrm>
          <a:prstGeom prst="rect">
            <a:avLst/>
          </a:prstGeom>
          <a:solidFill>
            <a:srgbClr val="0A0F1A"/>
          </a:solidFill>
          <a:ln w="12700">
            <a:solidFill>
              <a:srgbClr val="2A334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608076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5" name="Text 3"/>
          <p:cNvSpPr/>
          <p:nvPr/>
        </p:nvSpPr>
        <p:spPr>
          <a:xfrm>
            <a:off x="786384" y="566928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NOTE STRATÉGIQUE · GRANDES BATAILLES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48640" y="1920240"/>
            <a:ext cx="10424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Cynoscephalae : la formation commerciale qui survit au changement de cap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548640" y="4526280"/>
            <a:ext cx="822960" cy="457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4754880"/>
            <a:ext cx="8686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i="1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 la phalange macédonienne disloquée sur le sol rompu à la formation commerciale qui entraîne le jugement autant que le plan.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48640" y="617220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Grandes Batailles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Octobre 2026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Lecture 12 min    ·    </a:t>
            </a:r>
            <a:pPr indent="0" marL="0">
              <a:buNone/>
            </a:pPr>
            <a:r>
              <a:rPr lang="en-US" sz="1000" b="1" spc="10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strategiecommerciale.eu/formation-commerciale-cynoscephalae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SYNTHÈSE EXÉCUTIVE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formation commerciale survit au changement de cap quand elle entraîne le jugement, pas seulement le plan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4160520" cy="406908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28800"/>
            <a:ext cx="64008" cy="406908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25980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084832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MESSAGE CLÉ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542032"/>
            <a:ext cx="3648456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L'IA fait grimper l'exécution mais laisse l'adaptabilité en panne : le programme dominé par l'IA plafonne à 25,4 sur 50. Ce qui survit au changement de cap, c'est un jugement entraîné par l'observation et mesuré autant que l'exécution.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166360" y="184708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1" name="Text 9"/>
          <p:cNvSpPr/>
          <p:nvPr/>
        </p:nvSpPr>
        <p:spPr>
          <a:xfrm>
            <a:off x="5166360" y="18470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769864" y="187452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Cynoscephalae (197 av. J.-C.) : la phalange imbattable sur terrain plat se disloque sur le terrain rompu, la légion manipulaire s'y adapte.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769864" y="279120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166360" y="286435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5" name="Text 13"/>
          <p:cNvSpPr/>
          <p:nvPr/>
        </p:nvSpPr>
        <p:spPr>
          <a:xfrm>
            <a:off x="5166360" y="286435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769864" y="289179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L'entraînement piloté par l'IA donne les meilleurs scores d'exécution mais tombe à 25,4 sur 50 en adaptabilité.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769864" y="380847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166360" y="388162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19" name="Text 17"/>
          <p:cNvSpPr/>
          <p:nvPr/>
        </p:nvSpPr>
        <p:spPr>
          <a:xfrm>
            <a:off x="5166360" y="38816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769864" y="390906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formation commerciale survit au changement de cap quand elle entraîne le jugement autant que l'exécution du plan.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769864" y="4825746"/>
            <a:ext cx="5873191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66360" y="4898898"/>
            <a:ext cx="402336" cy="402336"/>
          </a:xfrm>
          <a:prstGeom prst="oval">
            <a:avLst/>
          </a:prstGeom>
          <a:solidFill>
            <a:srgbClr val="F2EAD0"/>
          </a:solidFill>
          <a:ln/>
        </p:spPr>
      </p:sp>
      <p:sp>
        <p:nvSpPr>
          <p:cNvPr id="23" name="Text 21"/>
          <p:cNvSpPr/>
          <p:nvPr/>
        </p:nvSpPr>
        <p:spPr>
          <a:xfrm>
            <a:off x="5166360" y="489889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769864" y="4926330"/>
            <a:ext cx="5873191" cy="9075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L'adaptabilité s'entraîne par l'observation de vendeurs expérimentés et l'évaluation contre une norme, pas par la répétition seule.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POURQUOI C'EST UN ENJEU DE DIRECTION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Entraîner le jugement agit sur les trois leviers de la direction générale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CROISSANCE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804672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vendeurs qui tiennent le cap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804672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équipe qui recadre la découverte quand l'acheteur déplace le critère gagne les affaires que le script laisse filer.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04672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4672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46,2/50 en exécution, 34,7 en adaptabilité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5" name="Shape 13"/>
          <p:cNvSpPr/>
          <p:nvPr/>
        </p:nvSpPr>
        <p:spPr>
          <a:xfrm>
            <a:off x="4594250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4594250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RISQUES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4594250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Moins de bifurcations subies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4594250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commercial formé à une seule trajectoire n'a aucune prise quand un intervenant tardif ou un budget gelé change la donne.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4594250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94250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25,4/50 en adaptabilité sans entraînement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3" name="Shape 21"/>
          <p:cNvSpPr/>
          <p:nvPr/>
        </p:nvSpPr>
        <p:spPr>
          <a:xfrm>
            <a:off x="8383829" y="2148840"/>
            <a:ext cx="2600858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8383829" y="2148840"/>
            <a:ext cx="260085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COÛTS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8383829" y="2651760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Moins de drill gaspillé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8383829" y="3337560"/>
            <a:ext cx="300319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Empiler les jeux de rôle IA augmente le volume sans construire le jugement qui détecte le changement de cap.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8383829" y="498348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8383829" y="5056632"/>
            <a:ext cx="300319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IMPACT  </a:t>
            </a:r>
            <a:pPr indent="0" marL="0">
              <a:lnSpc>
                <a:spcPct val="105000"/>
              </a:lnSpc>
              <a:buNone/>
            </a:pPr>
            <a:r>
              <a:rPr lang="en-US" sz="1100" i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Heures de drill réallouées vers l'observation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31" name="Text 29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 · LE CHAMP DE BATAILLE MODERNE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drill construit l'aisance sur le plan connu, pas le jugement qui détecte la bifurcation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commercial qui n'a jamais vu un plan s'effondrer improvise sa sortie le jour où cela arrive : les directions mesurent la préparation au volume de drill IA.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48640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25,4/50</a:t>
            </a:r>
            <a:endParaRPr lang="en-US" sz="3800" dirty="0"/>
          </a:p>
        </p:txBody>
      </p:sp>
      <p:sp>
        <p:nvSpPr>
          <p:cNvPr id="9" name="Text 7"/>
          <p:cNvSpPr/>
          <p:nvPr/>
        </p:nvSpPr>
        <p:spPr>
          <a:xfrm>
            <a:off x="804672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d'adaptabilité pour l'onboarding dominé par l'IA (Corporate Visions, 2026).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38218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38218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4594250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67 %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4594250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acheteurs B2B préfèrent une expérience sans commercial (Gartner, mars 2026).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27797" y="2697480"/>
            <a:ext cx="3515258" cy="301752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27797" y="2697480"/>
            <a:ext cx="64008" cy="30175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6" name="Text 14"/>
          <p:cNvSpPr/>
          <p:nvPr/>
        </p:nvSpPr>
        <p:spPr>
          <a:xfrm>
            <a:off x="8383829" y="3108960"/>
            <a:ext cx="305805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74 %</a:t>
            </a:r>
            <a:endParaRPr lang="en-US" sz="4600" dirty="0"/>
          </a:p>
        </p:txBody>
      </p:sp>
      <p:sp>
        <p:nvSpPr>
          <p:cNvPr id="17" name="Text 15"/>
          <p:cNvSpPr/>
          <p:nvPr/>
        </p:nvSpPr>
        <p:spPr>
          <a:xfrm>
            <a:off x="8383829" y="4251960"/>
            <a:ext cx="300319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des comités d'achat connaissent un conflit malsain (Gartner, 2025).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548640" y="6089904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: Corporate Visions &amp; FSU Sales Institute (oct. 2026) ; Gartner (mars 2026, mai 2025) ; Forrester, The State Of Business Buying (2026).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 · LE MIROIR STRATÉGIQUE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Comme la phalange, une équipe rigide gagne sur le plat et se disloque sur le sol rompu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5227168" cy="3977640"/>
          </a:xfrm>
          <a:prstGeom prst="rect">
            <a:avLst/>
          </a:prstGeom>
          <a:solidFill>
            <a:srgbClr val="0A0F1A"/>
          </a:solidFill>
          <a:ln w="9525">
            <a:solidFill>
              <a:srgbClr val="0A0F1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22960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60704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PRÉCÉDENT : CYNOSCEPHALAE, 197 AV. J.-C.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822960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78992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phalange aligne seize mille hommes, sarisses de six mètres sur seize rangs : un mur imprenable de front.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22960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78992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Philippe V exige un terrain plat ; la campagne le refuse et le combat s'engage sur des collines inégales.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22960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1078992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tribun détache vingt manipules dans le dos de la phalange, incapable de se retourner : elle se disloque.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6415888" y="1874520"/>
            <a:ext cx="5227168" cy="3977640"/>
          </a:xfrm>
          <a:prstGeom prst="rect">
            <a:avLst/>
          </a:prstGeom>
          <a:solidFill>
            <a:srgbClr val="F2EAD0"/>
          </a:solidFill>
          <a:ln w="9525">
            <a:solidFill>
              <a:srgbClr val="F2EA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15888" y="1874520"/>
            <a:ext cx="64008" cy="39776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6690208" y="218998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6927952" y="214884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TRANSPOSITION COMMERCIALE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690208" y="282549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6946240" y="274320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vendeur formé à un seul script performe tant que l'acheteur suit le plan, puis improvise sa sortie.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690208" y="378561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6946240" y="370332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terrain de la vente se creuse : nouvel interlocuteur, budget gelé, critère de décision déplacé.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6690208" y="4745736"/>
            <a:ext cx="109728" cy="109728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6946240" y="4663440"/>
            <a:ext cx="442249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légion gagne par la découpe et le roulement, l'équipe gagne par la mobilité et l'approche indirecte.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5757520" y="3525012"/>
            <a:ext cx="676656" cy="676656"/>
          </a:xfrm>
          <a:prstGeom prst="oval">
            <a:avLst/>
          </a:prstGeom>
          <a:solidFill>
            <a:srgbClr val="C9A84C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757520" y="3497580"/>
            <a:ext cx="6766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=</a:t>
            </a:r>
            <a:endParaRPr lang="en-US" sz="2800" dirty="0"/>
          </a:p>
        </p:txBody>
      </p:sp>
      <p:sp>
        <p:nvSpPr>
          <p:cNvPr id="27" name="Shape 25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III · L'ORDRE DE BATAILLE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manœuvres pour entraîner l'adaptabilité, pas seulement l'exécution du plan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Text 5"/>
          <p:cNvSpPr/>
          <p:nvPr/>
        </p:nvSpPr>
        <p:spPr>
          <a:xfrm>
            <a:off x="786384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804672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Filmer les meilleurs vendeurs et noter les gestes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04672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Observer les enregistrements de vendeurs expérimentés avec une grille, puis comparer sa notation à un référent installe le repérage du changement.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804672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04672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Gong, Chorus, Clari · plateformes de sales enablement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338218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338218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4575962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4594250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Rompre la répétition par un acheteur hors script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94250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Observer d'abord, répéter ensuite contre une norme : le jeu de rôle final place un manager qui introduit un imprévu à chaque passage.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594250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94250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Salesforce, HubSpot, Mindtickle, Seismic, Showpad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8127797" y="1874520"/>
            <a:ext cx="3515258" cy="40233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127797" y="1874520"/>
            <a:ext cx="64008" cy="402336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1" name="Text 19"/>
          <p:cNvSpPr/>
          <p:nvPr/>
        </p:nvSpPr>
        <p:spPr>
          <a:xfrm>
            <a:off x="8365541" y="2075688"/>
            <a:ext cx="305805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8383829" y="2834640"/>
            <a:ext cx="300319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4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Mesurer l'adaptabilité, pas le volume d'entraînement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8383829" y="3840480"/>
            <a:ext cx="300319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8000"/>
              </a:lnSpc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 Manœuvre
</a:t>
            </a:r>
            <a:pPr indent="0" marL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Mesurer le temps de recadrage d'une découverte, les intervenants tardifs détectés sans script et la reprise après un rendez-vous modifié.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8383829" y="5120640"/>
            <a:ext cx="300319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83829" y="5184648"/>
            <a:ext cx="300319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Outils 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CRM · conversation intelligence (Gong) · analytics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8" name="Text 26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FEUILLE DE ROUTE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trajectoire 30-60-90 pour installer le jugement sans casser l'exécution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804672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0-30 JOURS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804672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0" name="Text 8"/>
          <p:cNvSpPr/>
          <p:nvPr/>
        </p:nvSpPr>
        <p:spPr>
          <a:xfrm>
            <a:off x="1005840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Auditer l'onboarding et son ratio exécution/adaptabilité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04672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Filmer dix rendez-vous de vendeurs expérimentés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04672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4672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Sales Enablement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04672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Score d'adaptabilité audité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996842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17" name="Shape 15"/>
          <p:cNvSpPr/>
          <p:nvPr/>
        </p:nvSpPr>
        <p:spPr>
          <a:xfrm>
            <a:off x="4399178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399178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9" name="Shape 17"/>
          <p:cNvSpPr/>
          <p:nvPr/>
        </p:nvSpPr>
        <p:spPr>
          <a:xfrm>
            <a:off x="4655210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20" name="Text 18"/>
          <p:cNvSpPr/>
          <p:nvPr/>
        </p:nvSpPr>
        <p:spPr>
          <a:xfrm>
            <a:off x="4655210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30-60 JOURS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655210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2" name="Text 20"/>
          <p:cNvSpPr/>
          <p:nvPr/>
        </p:nvSpPr>
        <p:spPr>
          <a:xfrm>
            <a:off x="4856378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Déployer la grille d'observation et le référent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655210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4856378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Lancer les jeux de rôle à imprévu imposé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4655210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655210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Sales Ops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655210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Taux d'adoption de la grille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7847381" y="352044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›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8249717" y="2011680"/>
            <a:ext cx="3393338" cy="3749040"/>
          </a:xfrm>
          <a:prstGeom prst="rect">
            <a:avLst/>
          </a:prstGeom>
          <a:solidFill>
            <a:srgbClr val="F5F6F8"/>
          </a:solidFill>
          <a:ln w="9525">
            <a:solidFill>
              <a:srgbClr val="F5F6F8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8249717" y="2011680"/>
            <a:ext cx="64008" cy="37490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1" name="Shape 29"/>
          <p:cNvSpPr/>
          <p:nvPr/>
        </p:nvSpPr>
        <p:spPr>
          <a:xfrm>
            <a:off x="8505749" y="2267712"/>
            <a:ext cx="2881274" cy="310896"/>
          </a:xfrm>
          <a:prstGeom prst="roundRect">
            <a:avLst>
              <a:gd name="adj" fmla="val 50000"/>
            </a:avLst>
          </a:prstGeom>
          <a:solidFill>
            <a:srgbClr val="C9A84C"/>
          </a:solidFill>
          <a:ln/>
        </p:spPr>
      </p:sp>
      <p:sp>
        <p:nvSpPr>
          <p:cNvPr id="32" name="Text 30"/>
          <p:cNvSpPr/>
          <p:nvPr/>
        </p:nvSpPr>
        <p:spPr>
          <a:xfrm>
            <a:off x="8505749" y="2267712"/>
            <a:ext cx="28812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50" kern="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60-90 JOURS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8505749" y="2852928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4" name="Text 32"/>
          <p:cNvSpPr/>
          <p:nvPr/>
        </p:nvSpPr>
        <p:spPr>
          <a:xfrm>
            <a:off x="8706917" y="2788920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Mesurer le recadrage et les intervenants tardifs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8505749" y="3694176"/>
            <a:ext cx="100584" cy="100584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6" name="Text 34"/>
          <p:cNvSpPr/>
          <p:nvPr/>
        </p:nvSpPr>
        <p:spPr>
          <a:xfrm>
            <a:off x="8706917" y="3630168"/>
            <a:ext cx="268010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10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Adosser la mesure au CRM et aux enregistrements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8505749" y="4800600"/>
            <a:ext cx="2881274" cy="0"/>
          </a:xfrm>
          <a:prstGeom prst="line">
            <a:avLst/>
          </a:prstGeom>
          <a:noFill/>
          <a:ln w="6350">
            <a:solidFill>
              <a:srgbClr val="E2E4E9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505749" y="489204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Pilote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RevOps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8505749" y="5257800"/>
            <a:ext cx="288127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KPI  </a:t>
            </a:r>
            <a:pPr indent="0" marL="0">
              <a:buNone/>
            </a:pPr>
            <a:r>
              <a:rPr lang="en-US" sz="10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Adaptabilité vs exécution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0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2700000">
            <a:off x="9966960" y="4023360"/>
            <a:ext cx="2011680" cy="2011680"/>
          </a:xfrm>
          <a:prstGeom prst="rect">
            <a:avLst/>
          </a:prstGeom>
          <a:solidFill>
            <a:srgbClr val="0A0F1A"/>
          </a:solidFill>
          <a:ln w="12700">
            <a:solidFill>
              <a:srgbClr val="C9A84C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68122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4" name="Text 2"/>
          <p:cNvSpPr/>
          <p:nvPr/>
        </p:nvSpPr>
        <p:spPr>
          <a:xfrm>
            <a:off x="786384" y="64008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MOT DE LA FIN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64008" cy="329184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463040"/>
            <a:ext cx="10241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« La phalange a rencontré des conditions que sa formation n'avait jamais travaillées. Votre promotion sait exécuter le plan appris : que se passe-t-il le jour où l'acheteur part sur le sol rompu ? »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14400" y="493776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b="1" spc="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ENGAGER  —  </a:t>
            </a:r>
            <a:pPr indent="0" marL="0">
              <a:lnSpc>
                <a:spcPct val="115000"/>
              </a:lnSpc>
              <a:buNone/>
            </a:pPr>
            <a:r>
              <a:rPr lang="en-US" sz="1300" i="1" spc="50" kern="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Entraînez le jugement autant que l'exécution : observez de vrais vendeurs, répétez contre une norme, mesurez le recadrage.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2A334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893A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9834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3" name="Text 1"/>
          <p:cNvSpPr/>
          <p:nvPr/>
        </p:nvSpPr>
        <p:spPr>
          <a:xfrm>
            <a:off x="786384" y="45720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&amp; RÉFÉRENCES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48640" y="786384"/>
            <a:ext cx="11094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2100" b="1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réflexion adossée aux références stratégiques, business et historiques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48640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7" name="Shape 5"/>
          <p:cNvSpPr/>
          <p:nvPr/>
        </p:nvSpPr>
        <p:spPr>
          <a:xfrm>
            <a:off x="804672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8" name="Text 6"/>
          <p:cNvSpPr/>
          <p:nvPr/>
        </p:nvSpPr>
        <p:spPr>
          <a:xfrm>
            <a:off x="1042416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RÉFÉRENCES STRATÉGIQUES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04672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CLAUSEWITZ, De la guerre : la friction et l'incertitude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LIDDELL HART, Strategy : l'approche indirecte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338218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338218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2" name="Shape 10"/>
          <p:cNvSpPr/>
          <p:nvPr/>
        </p:nvSpPr>
        <p:spPr>
          <a:xfrm>
            <a:off x="4594250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3" name="Text 11"/>
          <p:cNvSpPr/>
          <p:nvPr/>
        </p:nvSpPr>
        <p:spPr>
          <a:xfrm>
            <a:off x="4831994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ÉTUDES BUSINESS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4594250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CORPORATE VISIONS &amp; FSU, Practice Makes Permanent (2026)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GARTNER, 67 % des acheteurs préfèrent le sans-commercial (2026)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FORRESTER, The State Of Business Buying (2026)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8127797" y="1920240"/>
            <a:ext cx="3515258" cy="39319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9"/>
            </a:solidFill>
            <a:prstDash val="solid"/>
          </a:ln>
          <a:effectLst>
            <a:outerShdw sx="100000" sy="100000" kx="0" ky="0" algn="bl" rotWithShape="0" blurRad="88900" dist="38100" dir="8100000">
              <a:srgbClr val="0A0F1A">
                <a:alpha val="10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127797" y="1920240"/>
            <a:ext cx="64008" cy="3931920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7" name="Shape 15"/>
          <p:cNvSpPr/>
          <p:nvPr/>
        </p:nvSpPr>
        <p:spPr>
          <a:xfrm>
            <a:off x="8383829" y="2235708"/>
            <a:ext cx="118872" cy="11887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18" name="Text 16"/>
          <p:cNvSpPr/>
          <p:nvPr/>
        </p:nvSpPr>
        <p:spPr>
          <a:xfrm>
            <a:off x="8621573" y="2194560"/>
            <a:ext cx="110944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SOURCES HISTORIQUES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8383829" y="2697480"/>
            <a:ext cx="3003194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POLYBE, Histoires, livre XVIII : Cynoscephalae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00000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
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b="1" dirty="0">
                <a:solidFill>
                  <a:srgbClr val="C9A84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—  </a:t>
            </a:r>
            <a:pPr indent="0" marL="0">
              <a:lnSpc>
                <a:spcPct val="125000"/>
              </a:lnSpc>
              <a:spcAft>
                <a:spcPts val="600"/>
              </a:spcAft>
              <a:buNone/>
            </a:pPr>
            <a:r>
              <a:rPr lang="en-US" sz="1050" dirty="0">
                <a:solidFill>
                  <a:srgbClr val="0A0F1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TITE-LIVE, Histoire de Rome, livre XXXIII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48640" y="6437376"/>
            <a:ext cx="11094415" cy="0"/>
          </a:xfrm>
          <a:prstGeom prst="line">
            <a:avLst/>
          </a:prstGeom>
          <a:noFill/>
          <a:ln w="9525">
            <a:solidFill>
              <a:srgbClr val="E2E4E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" y="649224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L’Art de la Guerre Commerciale  ·  strategiecommerciale.eu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728655" y="649224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3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strategiecommerciale.eu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Cynoscephalae : la formation commerciale qui survit au changement de cap</dc:title>
  <dc:subject>PptxGenJS Presentation</dc:subject>
  <dc:creator>L'Art de la Guerre Commerciale</dc:creator>
  <cp:lastModifiedBy>L'Art de la Guerre Commerciale</cp:lastModifiedBy>
  <cp:revision>1</cp:revision>
  <dcterms:created xsi:type="dcterms:W3CDTF">2026-10-07T00:18:32Z</dcterms:created>
  <dcterms:modified xsi:type="dcterms:W3CDTF">2026-10-07T00:18:32Z</dcterms:modified>
</cp:coreProperties>
</file>