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F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700000">
            <a:off x="8869680" y="-1097280"/>
            <a:ext cx="4206240" cy="4206240"/>
          </a:xfrm>
          <a:prstGeom prst="rect">
            <a:avLst/>
          </a:prstGeom>
          <a:solidFill>
            <a:srgbClr val="0A0F1A"/>
          </a:solidFill>
          <a:ln w="12700">
            <a:solidFill>
              <a:srgbClr val="2A3346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2700000">
            <a:off x="9966960" y="4023360"/>
            <a:ext cx="2011680" cy="2011680"/>
          </a:xfrm>
          <a:prstGeom prst="rect">
            <a:avLst/>
          </a:prstGeom>
          <a:solidFill>
            <a:srgbClr val="0A0F1A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48640" y="608076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5" name="Text 3"/>
          <p:cNvSpPr/>
          <p:nvPr/>
        </p:nvSpPr>
        <p:spPr>
          <a:xfrm>
            <a:off x="786384" y="566928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NOTE STRATÉGIQUE · GRANDS PENSEURS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548640" y="1920240"/>
            <a:ext cx="1042416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L’attaque à outrance : pourquoi l’outreach de masse détruit votre pipeline</a:t>
            </a:r>
            <a:endParaRPr lang="en-US" sz="3800" dirty="0"/>
          </a:p>
        </p:txBody>
      </p:sp>
      <p:sp>
        <p:nvSpPr>
          <p:cNvPr id="7" name="Shape 5"/>
          <p:cNvSpPr/>
          <p:nvPr/>
        </p:nvSpPr>
        <p:spPr>
          <a:xfrm>
            <a:off x="548640" y="4526280"/>
            <a:ext cx="822960" cy="457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4754880"/>
            <a:ext cx="8686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i="1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 Foch en 1914 au signal-based selling : le volume ne compense jamais l’absence de renseignement. La victoire est dans le timing.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48640" y="6172200"/>
            <a:ext cx="1109441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Grands Penseurs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Avril 2026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Lecture 10 min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strategiecommerciale.eu/signal-based-selling-outreach-masse-b2b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SYNTHÈSE EXÉCUTIVE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Cessez de traiter l’outreach comme une guerre d’attrition : le bon signal au bon moment vaut cinq fois le volume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28800"/>
            <a:ext cx="4160520" cy="4069080"/>
          </a:xfrm>
          <a:prstGeom prst="rect">
            <a:avLst/>
          </a:prstGeom>
          <a:solidFill>
            <a:srgbClr val="0A0F1A"/>
          </a:solidFill>
          <a:ln w="9525">
            <a:solidFill>
              <a:srgbClr val="0A0F1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828800"/>
            <a:ext cx="64008" cy="406908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125980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42416" y="2084832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MESSAGE CLÉ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804672" y="2542032"/>
            <a:ext cx="3648456" cy="3063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L’attaque à outrance pariait que le volume de l’assaut compenserait l’absence de renseignement. Ce fut un carnage. L’outreach de masse répète l’erreur : le problème n’est pas l’email, c’est le timing.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5166360" y="184708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1" name="Text 9"/>
          <p:cNvSpPr/>
          <p:nvPr/>
        </p:nvSpPr>
        <p:spPr>
          <a:xfrm>
            <a:off x="5166360" y="184708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5769864" y="187452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L’attaque à outrance misait sur le volume pour compenser l’absence de renseignement. L’outreach de masse répète la même erreur.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769864" y="279120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166360" y="286435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5" name="Text 13"/>
          <p:cNvSpPr/>
          <p:nvPr/>
        </p:nvSpPr>
        <p:spPr>
          <a:xfrm>
            <a:off x="5166360" y="286435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5769864" y="289179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Les réponses au cold email se sont effondrées : de plus de 8,5 % en 2019 à 3,43 % en 2026. Plus on automatise, plus on ressemble à du spam.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5769864" y="380847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166360" y="388162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9" name="Text 17"/>
          <p:cNvSpPr/>
          <p:nvPr/>
        </p:nvSpPr>
        <p:spPr>
          <a:xfrm>
            <a:off x="5166360" y="388162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5769864" y="390906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problème n’est pas l’email, c’est le timing : avec un signal d’intention réel, le même message atteint 18 % de réponse — cinq fois plus.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5769864" y="482574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166360" y="489889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23" name="Text 21"/>
          <p:cNvSpPr/>
          <p:nvPr/>
        </p:nvSpPr>
        <p:spPr>
          <a:xfrm>
            <a:off x="5166360" y="489889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4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5769864" y="492633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1er commercial à contacter après un déclencheur a 5× plus de chances de gagner. La personnalisation part du déclencheur, pas du profil.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7" name="Text 25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POURQUOI C'EST UN ENJEU DE DIRECTION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Passer du volume au signal agit sur les trois leviers de la direction commerciale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CROISSANCE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804672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signal multiplie le pipeline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804672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Les leads qualifiés par signaux convertissent 47 % mieux, avec des deals 43 % plus importants en valeur moyenne (Landbase).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804672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04672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Pipeline 5× avec scoring dynamique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338218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338218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5" name="Shape 13"/>
          <p:cNvSpPr/>
          <p:nvPr/>
        </p:nvSpPr>
        <p:spPr>
          <a:xfrm>
            <a:off x="4594250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16" name="Text 14"/>
          <p:cNvSpPr/>
          <p:nvPr/>
        </p:nvSpPr>
        <p:spPr>
          <a:xfrm>
            <a:off x="4594250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RISQUES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4594250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Sortir de la spirale du spam</a:t>
            </a:r>
            <a:endParaRPr lang="en-US" sz="1550" dirty="0"/>
          </a:p>
        </p:txBody>
      </p:sp>
      <p:sp>
        <p:nvSpPr>
          <p:cNvPr id="18" name="Text 16"/>
          <p:cNvSpPr/>
          <p:nvPr/>
        </p:nvSpPr>
        <p:spPr>
          <a:xfrm>
            <a:off x="4594250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17 % des emails B2B n’atteignent plus la boîte de réception : le volume industrialisé brûle la délivrabilité et la marque.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4594250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94250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Réponse en chute : 8,5 % → 3,43 %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8127797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8127797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3" name="Shape 21"/>
          <p:cNvSpPr/>
          <p:nvPr/>
        </p:nvSpPr>
        <p:spPr>
          <a:xfrm>
            <a:off x="8383829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8383829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COÛTS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8383829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Moins mais mieux</a:t>
            </a:r>
            <a:endParaRPr lang="en-US" sz="1550" dirty="0"/>
          </a:p>
        </p:txBody>
      </p:sp>
      <p:sp>
        <p:nvSpPr>
          <p:cNvPr id="26" name="Text 24"/>
          <p:cNvSpPr/>
          <p:nvPr/>
        </p:nvSpPr>
        <p:spPr>
          <a:xfrm>
            <a:off x="8383829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Déclencher la séquence seulement sur signal divise le volume d’outreach de moitié tout en doublant les taux de réponse.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8383829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383829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−50 % de volume, ×2 de réponse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31" name="Text 29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 · LE CHAMP DE BATAILLE MODERNE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Les réponses au cold email se sont effondrées : le volume ne crée plus aucun avantage commercial</a:t>
            </a:r>
            <a:endParaRPr lang="en-US" sz="2100" dirty="0"/>
          </a:p>
        </p:txBody>
      </p:sp>
      <p:sp>
        <p:nvSpPr>
          <p:cNvPr id="5" name="Text 3"/>
          <p:cNvSpPr/>
          <p:nvPr/>
        </p:nvSpPr>
        <p:spPr>
          <a:xfrm>
            <a:off x="548640" y="1783080"/>
            <a:ext cx="1109441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i="1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Plus les équipes envoient, moins elles obtiennent. Plus elles automatisent, plus elles ressemblent à du spam : la mécanique de l’attaque à outrance.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3,43 %</a:t>
            </a:r>
            <a:endParaRPr lang="en-US" sz="3800" dirty="0"/>
          </a:p>
        </p:txBody>
      </p:sp>
      <p:sp>
        <p:nvSpPr>
          <p:cNvPr id="9" name="Text 7"/>
          <p:cNvSpPr/>
          <p:nvPr/>
        </p:nvSpPr>
        <p:spPr>
          <a:xfrm>
            <a:off x="804672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 réponse moyenne au cold email en 2026, contre plus de 8,5 % en 2019 (Instantly.ai).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338218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338218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4594250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18 %</a:t>
            </a:r>
            <a:endParaRPr lang="en-US" sz="4600" dirty="0"/>
          </a:p>
        </p:txBody>
      </p:sp>
      <p:sp>
        <p:nvSpPr>
          <p:cNvPr id="13" name="Text 11"/>
          <p:cNvSpPr/>
          <p:nvPr/>
        </p:nvSpPr>
        <p:spPr>
          <a:xfrm>
            <a:off x="4594250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 réponse avec un signal d’intention réel — cinq fois plus (Landbase / Martal).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127797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127797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6" name="Text 14"/>
          <p:cNvSpPr/>
          <p:nvPr/>
        </p:nvSpPr>
        <p:spPr>
          <a:xfrm>
            <a:off x="8383829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5×</a:t>
            </a:r>
            <a:endParaRPr lang="en-US" sz="4600" dirty="0"/>
          </a:p>
        </p:txBody>
      </p:sp>
      <p:sp>
        <p:nvSpPr>
          <p:cNvPr id="17" name="Text 15"/>
          <p:cNvSpPr/>
          <p:nvPr/>
        </p:nvSpPr>
        <p:spPr>
          <a:xfrm>
            <a:off x="8383829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plus de chances de gagner pour le 1er commercial à contacter après un déclencheur (Landbase).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548640" y="6089904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: Instantly.ai (2026) ; Landbase ; Factors.ai ; Saleshandy ; Martal.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II · LE MIROIR STRATÉGIQUE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Comme Foch à la Marne, gagnez par la lecture du moment, pas par le volume de l’effort frontal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5227168" cy="3977640"/>
          </a:xfrm>
          <a:prstGeom prst="rect">
            <a:avLst/>
          </a:prstGeom>
          <a:solidFill>
            <a:srgbClr val="0A0F1A"/>
          </a:solidFill>
          <a:ln w="9525">
            <a:solidFill>
              <a:srgbClr val="0A0F1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39776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22960" y="218998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60704" y="214884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PRÉCÉDENT — L’ATTAQUE À OUTRANCE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822960" y="282549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0" name="Text 8"/>
          <p:cNvSpPr/>
          <p:nvPr/>
        </p:nvSpPr>
        <p:spPr>
          <a:xfrm>
            <a:off x="1078992" y="274320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Août 1914 : la doctrine offensive frontale fauche 27 000 hommes en une seule journée, le 22 août.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822960" y="378561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1078992" y="370332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dogme « l’offensive paie toujours » survit plusieurs semaines à sa réfutation sanglante.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822960" y="474573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4" name="Text 12"/>
          <p:cNvSpPr/>
          <p:nvPr/>
        </p:nvSpPr>
        <p:spPr>
          <a:xfrm>
            <a:off x="1078992" y="466344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À la Marne, Foch rompt avec l’orthodoxie : il lit le terrain, recule pour mieux frapper, et gagne.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6415888" y="1874520"/>
            <a:ext cx="5227168" cy="3977640"/>
          </a:xfrm>
          <a:prstGeom prst="rect">
            <a:avLst/>
          </a:prstGeom>
          <a:solidFill>
            <a:srgbClr val="F2EAD0"/>
          </a:solidFill>
          <a:ln w="9525">
            <a:solidFill>
              <a:srgbClr val="F2EAD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415888" y="1874520"/>
            <a:ext cx="64008" cy="39776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7" name="Shape 15"/>
          <p:cNvSpPr/>
          <p:nvPr/>
        </p:nvSpPr>
        <p:spPr>
          <a:xfrm>
            <a:off x="6690208" y="218998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8" name="Text 16"/>
          <p:cNvSpPr/>
          <p:nvPr/>
        </p:nvSpPr>
        <p:spPr>
          <a:xfrm>
            <a:off x="6927952" y="214884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TRANSPOSITION COMMERCIALE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690208" y="282549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0" name="Text 18"/>
          <p:cNvSpPr/>
          <p:nvPr/>
        </p:nvSpPr>
        <p:spPr>
          <a:xfrm>
            <a:off x="6946240" y="274320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Les armées de 1914 n’avaient ni satellite ni renseignement temps réel. Vos équipes GTM, si.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6690208" y="378561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2" name="Text 20"/>
          <p:cNvSpPr/>
          <p:nvPr/>
        </p:nvSpPr>
        <p:spPr>
          <a:xfrm>
            <a:off x="6946240" y="370332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Pourtant la métrique reine reste le nombre d’emails envoyés, pas le nombre de signaux captés.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6690208" y="474573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6946240" y="466344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« Mon centre cède… situation excellente, j’attaque » : la victoire est dans la lecture du moment.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5757520" y="3525012"/>
            <a:ext cx="676656" cy="676656"/>
          </a:xfrm>
          <a:prstGeom prst="oval">
            <a:avLst/>
          </a:prstGeom>
          <a:solidFill>
            <a:srgbClr val="C9A84C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757520" y="3497580"/>
            <a:ext cx="676656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=</a:t>
            </a:r>
            <a:endParaRPr lang="en-US" sz="2800" dirty="0"/>
          </a:p>
        </p:txBody>
      </p:sp>
      <p:sp>
        <p:nvSpPr>
          <p:cNvPr id="27" name="Shape 25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9" name="Text 27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III · L'ORDRE DE BATAILLE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Trois manœuvres pour remplacer l’assaut de volume par un système de renseignement commercial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Text 5"/>
          <p:cNvSpPr/>
          <p:nvPr/>
        </p:nvSpPr>
        <p:spPr>
          <a:xfrm>
            <a:off x="786384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804672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Définir votre bibliothèque de déclencheurs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804672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Listez les signaux activables de votre ICP : levée de fonds, recrutement d’un VP Sales, visites répétées du pricing. Ne déclenchez l’outreach que si au moins deux sont réunis.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804672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04672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6sense · Bombora · Demandbase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338218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338218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4" name="Text 12"/>
          <p:cNvSpPr/>
          <p:nvPr/>
        </p:nvSpPr>
        <p:spPr>
          <a:xfrm>
            <a:off x="4575962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</a:t>
            </a:r>
            <a:endParaRPr lang="en-US" sz="3400" dirty="0"/>
          </a:p>
        </p:txBody>
      </p:sp>
      <p:sp>
        <p:nvSpPr>
          <p:cNvPr id="15" name="Text 13"/>
          <p:cNvSpPr/>
          <p:nvPr/>
        </p:nvSpPr>
        <p:spPr>
          <a:xfrm>
            <a:off x="4594250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Ajouter la dimension temporelle à l’ICP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594250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Branchez le CRM sur une source de signaux dynamiques et créez un « score de maturité temporelle » distinct de l’ICP statique. Séquence déclenchée seulement si les deux dépassent le seuil.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594250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594250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Salesforce · HubSpot · intent data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8127797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8127797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1" name="Text 19"/>
          <p:cNvSpPr/>
          <p:nvPr/>
        </p:nvSpPr>
        <p:spPr>
          <a:xfrm>
            <a:off x="8365541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</a:t>
            </a:r>
            <a:endParaRPr lang="en-US" sz="3400" dirty="0"/>
          </a:p>
        </p:txBody>
      </p:sp>
      <p:sp>
        <p:nvSpPr>
          <p:cNvPr id="22" name="Text 20"/>
          <p:cNvSpPr/>
          <p:nvPr/>
        </p:nvSpPr>
        <p:spPr>
          <a:xfrm>
            <a:off x="8383829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Personnaliser sur le déclencheur, pas le profil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8383829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Bannissez la fausse perso « [Prénom] chez [Entreprise] ». Partez du déclencheur : « J’ai vu votre poste de Directeur Commercial après votre série B ». Analysez ce qui marche.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8383829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383829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Gong · Seismic · MEDDIC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06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FEUILLE DE ROUTE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Une trajectoire 30-60-90 pour passer du volume au renseignement commercial sans casser le pipeline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0-30 JOURS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804672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0" name="Text 8"/>
          <p:cNvSpPr/>
          <p:nvPr/>
        </p:nvSpPr>
        <p:spPr>
          <a:xfrm>
            <a:off x="1005840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Cartographier les déclencheurs activables de l’ICP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804672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1005840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Auditer le taux de réponse réel par séquence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804672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04672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CRO + RevOps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04672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Bibliothèque de déclencheurs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3996842" y="3520440"/>
            <a:ext cx="365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›</a:t>
            </a:r>
            <a:endParaRPr lang="en-US" sz="3000" dirty="0"/>
          </a:p>
        </p:txBody>
      </p:sp>
      <p:sp>
        <p:nvSpPr>
          <p:cNvPr id="17" name="Shape 15"/>
          <p:cNvSpPr/>
          <p:nvPr/>
        </p:nvSpPr>
        <p:spPr>
          <a:xfrm>
            <a:off x="4399178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399178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9" name="Shape 17"/>
          <p:cNvSpPr/>
          <p:nvPr/>
        </p:nvSpPr>
        <p:spPr>
          <a:xfrm>
            <a:off x="4655210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20" name="Text 18"/>
          <p:cNvSpPr/>
          <p:nvPr/>
        </p:nvSpPr>
        <p:spPr>
          <a:xfrm>
            <a:off x="4655210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30-60 JOURS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4655210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2" name="Text 20"/>
          <p:cNvSpPr/>
          <p:nvPr/>
        </p:nvSpPr>
        <p:spPr>
          <a:xfrm>
            <a:off x="4856378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Brancher le CRM sur une source de signaux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655210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4856378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Créer le score de maturité temporelle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655210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655210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RevOps + Marketing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655210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% comptes avec signal capté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7847381" y="3520440"/>
            <a:ext cx="365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›</a:t>
            </a:r>
            <a:endParaRPr lang="en-US" sz="3000" dirty="0"/>
          </a:p>
        </p:txBody>
      </p:sp>
      <p:sp>
        <p:nvSpPr>
          <p:cNvPr id="29" name="Shape 27"/>
          <p:cNvSpPr/>
          <p:nvPr/>
        </p:nvSpPr>
        <p:spPr>
          <a:xfrm>
            <a:off x="8249717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249717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1" name="Shape 29"/>
          <p:cNvSpPr/>
          <p:nvPr/>
        </p:nvSpPr>
        <p:spPr>
          <a:xfrm>
            <a:off x="8505749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32" name="Text 30"/>
          <p:cNvSpPr/>
          <p:nvPr/>
        </p:nvSpPr>
        <p:spPr>
          <a:xfrm>
            <a:off x="8505749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60-90 JOURS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8505749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4" name="Text 32"/>
          <p:cNvSpPr/>
          <p:nvPr/>
        </p:nvSpPr>
        <p:spPr>
          <a:xfrm>
            <a:off x="8706917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Déclencher l’outreach uniquement sur double seuil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8505749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6" name="Text 34"/>
          <p:cNvSpPr/>
          <p:nvPr/>
        </p:nvSpPr>
        <p:spPr>
          <a:xfrm>
            <a:off x="8706917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Personnaliser sur le déclencheur, mesurer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8505749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8505749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Sales + SDR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8505749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Taux de réponse par séquence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42" name="Text 40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07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0F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700000">
            <a:off x="9966960" y="4023360"/>
            <a:ext cx="2011680" cy="2011680"/>
          </a:xfrm>
          <a:prstGeom prst="rect">
            <a:avLst/>
          </a:prstGeom>
          <a:solidFill>
            <a:srgbClr val="0A0F1A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8122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4" name="Text 2"/>
          <p:cNvSpPr/>
          <p:nvPr/>
        </p:nvSpPr>
        <p:spPr>
          <a:xfrm>
            <a:off x="786384" y="64008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MOT DE LA FIN</a:t>
            </a:r>
            <a:endParaRPr lang="en-US" sz="1050" dirty="0"/>
          </a:p>
        </p:txBody>
      </p:sp>
      <p:sp>
        <p:nvSpPr>
          <p:cNvPr id="5" name="Shape 3"/>
          <p:cNvSpPr/>
          <p:nvPr/>
        </p:nvSpPr>
        <p:spPr>
          <a:xfrm>
            <a:off x="548640" y="1371600"/>
            <a:ext cx="64008" cy="32918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1463040"/>
            <a:ext cx="1024128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26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« La question n’est pas “combien d’emails avons-nous envoyés ce mois-ci ?” mais “combien de signaux avons-nous captés avant de contacter ?” »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914400" y="4937760"/>
            <a:ext cx="8229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b="1" spc="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À ENGAGER  —  </a:t>
            </a:r>
            <a:pPr indent="0" marL="0">
              <a:lnSpc>
                <a:spcPct val="115000"/>
              </a:lnSpc>
              <a:buNone/>
            </a:pPr>
            <a:r>
              <a:rPr lang="en-US" sz="1300" i="1" spc="5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Divisez le volume, multipliez la précision — mais vérifiez d’abord que votre offre est réellement différenciée.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2A334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08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&amp; RÉFÉRENCES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Une réflexion adossée aux références stratégiques, business et historiques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42416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RÉFÉRENCES STRATÉGIQUES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804672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Foch, Des principes de la guerre (1903)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Foch, De la conduite de la guerre (1904)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Liddell Hart — l’approche indirecte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4338218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338218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Shape 10"/>
          <p:cNvSpPr/>
          <p:nvPr/>
        </p:nvSpPr>
        <p:spPr>
          <a:xfrm>
            <a:off x="4594250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3" name="Text 11"/>
          <p:cNvSpPr/>
          <p:nvPr/>
        </p:nvSpPr>
        <p:spPr>
          <a:xfrm>
            <a:off x="4831994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ÉTUDES BUSINESS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4594250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Instantly.ai, Cold Email Benchmark (2026)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Landbase ; Factors.ai — signaux d’intention &amp; GTM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Saleshandy ; Martal ; Autobound — Forrester Wave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8127797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8127797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7" name="Shape 15"/>
          <p:cNvSpPr/>
          <p:nvPr/>
        </p:nvSpPr>
        <p:spPr>
          <a:xfrm>
            <a:off x="8383829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8" name="Text 16"/>
          <p:cNvSpPr/>
          <p:nvPr/>
        </p:nvSpPr>
        <p:spPr>
          <a:xfrm>
            <a:off x="8621573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HISTORIQUES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8383829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Batailles des Frontières &amp; de la Marne (1914)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Sun Tzu — la victoire avant l’engagement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09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strategiecommerciale.eu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L’attaque à outrance : pourquoi l’outreach de masse détruit votre pipeline</dc:title>
  <dc:subject>PptxGenJS Presentation</dc:subject>
  <dc:creator>L'Art de la Guerre Commerciale</dc:creator>
  <cp:lastModifiedBy>L'Art de la Guerre Commerciale</cp:lastModifiedBy>
  <cp:revision>1</cp:revision>
  <dcterms:created xsi:type="dcterms:W3CDTF">2026-06-24T15:53:02Z</dcterms:created>
  <dcterms:modified xsi:type="dcterms:W3CDTF">2026-06-24T15:53:02Z</dcterms:modified>
</cp:coreProperties>
</file>