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8869680" y="-1097280"/>
            <a:ext cx="4206240" cy="4206240"/>
          </a:xfrm>
          <a:prstGeom prst="rect">
            <a:avLst/>
          </a:prstGeom>
          <a:solidFill>
            <a:srgbClr val="0A0F1A"/>
          </a:solidFill>
          <a:ln w="12700">
            <a:solidFill>
              <a:srgbClr val="2A334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2700000">
            <a:off x="9966960" y="4023360"/>
            <a:ext cx="2011680" cy="2011680"/>
          </a:xfrm>
          <a:prstGeom prst="rect">
            <a:avLst/>
          </a:prstGeom>
          <a:solidFill>
            <a:srgbClr val="0A0F1A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48640" y="608076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5" name="Text 3"/>
          <p:cNvSpPr/>
          <p:nvPr/>
        </p:nvSpPr>
        <p:spPr>
          <a:xfrm>
            <a:off x="786384" y="566928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NOTE STRATÉGIQUE · GRANDS PENSEURS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48640" y="1920240"/>
            <a:ext cx="104241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pusillanimité des leaders commerciaux : le coût caché de l’indécision</a:t>
            </a:r>
            <a:endParaRPr lang="en-US" sz="3800" dirty="0"/>
          </a:p>
        </p:txBody>
      </p:sp>
      <p:sp>
        <p:nvSpPr>
          <p:cNvPr id="7" name="Shape 5"/>
          <p:cNvSpPr/>
          <p:nvPr/>
        </p:nvSpPr>
        <p:spPr>
          <a:xfrm>
            <a:off x="548640" y="4526280"/>
            <a:ext cx="822960" cy="457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4754880"/>
            <a:ext cx="8686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i="1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D’Antietam à la Slowness Tax : la prudence excessive n’est pas une vertu managériale, c’est une ligne budgétaire.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48640" y="617220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Grands Penseurs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Avril 2026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Lecture 10 min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strategiecommerciale.eu/pusillanimite-leaders-commerciaux-cout-indecision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SYNTHÈSE EXÉCUTIVE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compétence sans vitesse décisionnelle n’est pas une force : c’est un risque habillé en vertu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28800"/>
            <a:ext cx="4160520" cy="4069080"/>
          </a:xfrm>
          <a:prstGeom prst="rect">
            <a:avLst/>
          </a:prstGeom>
          <a:solidFill>
            <a:srgbClr val="0A0F1A"/>
          </a:solidFill>
          <a:ln w="9525">
            <a:solidFill>
              <a:srgbClr val="0A0F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28800"/>
            <a:ext cx="64008" cy="406908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125980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2084832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MESSAGE CLÉ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04672" y="2542032"/>
            <a:ext cx="3648456" cy="3063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lenteur décisionnelle est un impôt mesurable : jusqu’à 5 % du CA annuel. Comme McClellan après Antietam, on transforme une victoire en impasse à force d’attendre 100 % de certitude. Le bon seuil se situe à 40-70 %.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5166360" y="184708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1" name="Text 9"/>
          <p:cNvSpPr/>
          <p:nvPr/>
        </p:nvSpPr>
        <p:spPr>
          <a:xfrm>
            <a:off x="5166360" y="184708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769864" y="187452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Slowness Tax (West Monroe) chiffre à 5 % du CA annuel le coût de l’indécision : une érosion silencieuse, trimestre après trimestre.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769864" y="279120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166360" y="286435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5" name="Text 13"/>
          <p:cNvSpPr/>
          <p:nvPr/>
        </p:nvSpPr>
        <p:spPr>
          <a:xfrm>
            <a:off x="5166360" y="286435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769864" y="289179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Fuir le risque crée un risque plus grand : une série de refus rationnels peut détruire des dizaines de millions de valeur.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769864" y="380847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166360" y="388162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9" name="Text 17"/>
          <p:cNvSpPr/>
          <p:nvPr/>
        </p:nvSpPr>
        <p:spPr>
          <a:xfrm>
            <a:off x="5166360" y="388162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769864" y="390906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McClellan attendait 100 % de certitude, Grant agissait à 30 %. Le bon seuil, selon Powell, est 40 à 70 % de l’information.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769864" y="482574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166360" y="489889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23" name="Text 21"/>
          <p:cNvSpPr/>
          <p:nvPr/>
        </p:nvSpPr>
        <p:spPr>
          <a:xfrm>
            <a:off x="5166360" y="489889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5769864" y="492633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On ne change pas un comportement décisionnel en donnant plus d’instructions, mais en changeant ce que l’on récompense.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POURQUOI C'EST UN ENJEU DE DIRECTION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Décider vite et bien agit sur les trois leviers de la direction commerciale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CROISSANCE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804672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Saisir les fenêtres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804672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 retard de 6 mois sur un lancement peut amputer jusqu’à 33 % les revenus cumulés sur la vie du produit (McKinsey).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04672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04672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Valorisation +30 % si stratégie offensive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338218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338218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5" name="Shape 13"/>
          <p:cNvSpPr/>
          <p:nvPr/>
        </p:nvSpPr>
        <p:spPr>
          <a:xfrm>
            <a:off x="4594250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4594250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RISQUES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4594250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Fuir le risque crée le risque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4594250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20 lignes à espérance positive, toutes refusées par prudence : 100 M$ de valeur détruite à l’échelle de l’organisation (HBR).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4594250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94250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49 % ont raté une opportunité en 12 mois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8127797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8127797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3" name="Shape 21"/>
          <p:cNvSpPr/>
          <p:nvPr/>
        </p:nvSpPr>
        <p:spPr>
          <a:xfrm>
            <a:off x="8383829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8383829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COÛTS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8383829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L’impôt de la lenteur</a:t>
            </a:r>
            <a:endParaRPr lang="en-US" sz="1550" dirty="0"/>
          </a:p>
        </p:txBody>
      </p:sp>
      <p:sp>
        <p:nvSpPr>
          <p:cNvPr id="26" name="Text 24"/>
          <p:cNvSpPr/>
          <p:nvPr/>
        </p:nvSpPr>
        <p:spPr>
          <a:xfrm>
            <a:off x="8383829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61 % du temps de décision est utilisé de façon inefficace : 530 000 jours managériaux perdus par an dans un Fortune 500.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8383829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383829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≈ 250 M$ de masse salariale (McKinsey)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 · LE CHAMP DE BATAILLE MODERNE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lenteur décisionnelle n’est pas un défaut de stratégie : c’est un prélèvement mesurable sur le CA</a:t>
            </a:r>
            <a:endParaRPr lang="en-US" sz="2100" dirty="0"/>
          </a:p>
        </p:txBody>
      </p:sp>
      <p:sp>
        <p:nvSpPr>
          <p:cNvPr id="5" name="Text 3"/>
          <p:cNvSpPr/>
          <p:nvPr/>
        </p:nvSpPr>
        <p:spPr>
          <a:xfrm>
            <a:off x="548640" y="1783080"/>
            <a:ext cx="1109441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i="1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Pas de catastrophe spectaculaire : juste une érosion silencieuse, trimestre après trimestre, comme une victoire transformée en défaite par l’inaction.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5 %</a:t>
            </a:r>
            <a:endParaRPr lang="en-US" sz="4600" dirty="0"/>
          </a:p>
        </p:txBody>
      </p:sp>
      <p:sp>
        <p:nvSpPr>
          <p:cNvPr id="9" name="Text 7"/>
          <p:cNvSpPr/>
          <p:nvPr/>
        </p:nvSpPr>
        <p:spPr>
          <a:xfrm>
            <a:off x="804672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du CA annuel perdu par la lenteur décisionnelle — la « Slowness Tax » (West Monroe, 2026).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338218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38218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4594250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100 M$</a:t>
            </a:r>
            <a:endParaRPr lang="en-US" sz="3800" dirty="0"/>
          </a:p>
        </p:txBody>
      </p:sp>
      <p:sp>
        <p:nvSpPr>
          <p:cNvPr id="13" name="Text 11"/>
          <p:cNvSpPr/>
          <p:nvPr/>
        </p:nvSpPr>
        <p:spPr>
          <a:xfrm>
            <a:off x="4594250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 valeur détruite par une série de refus individuellement rationnels (HBR).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127797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127797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8383829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49 %</a:t>
            </a:r>
            <a:endParaRPr lang="en-US" sz="4600" dirty="0"/>
          </a:p>
        </p:txBody>
      </p:sp>
      <p:sp>
        <p:nvSpPr>
          <p:cNvPr id="17" name="Text 15"/>
          <p:cNvSpPr/>
          <p:nvPr/>
        </p:nvSpPr>
        <p:spPr>
          <a:xfrm>
            <a:off x="8383829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des dirigeants C-suite ont raté une opportunité majeure de marché en 12 mois (West Monroe).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548640" y="6089904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: West Monroe, Speed Wins (2026, N=1 200) ; McKinsey ; HBR.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II · LE MIROIR STRATÉGIQUE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Comme entre McClellan et Grant, le résultat se décide non par la prudence ni l’audace, mais par la vitesse au bon moment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5227168" cy="3977640"/>
          </a:xfrm>
          <a:prstGeom prst="rect">
            <a:avLst/>
          </a:prstGeom>
          <a:solidFill>
            <a:srgbClr val="0A0F1A"/>
          </a:solidFill>
          <a:ln w="9525">
            <a:solidFill>
              <a:srgbClr val="0A0F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3977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22960" y="218998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60704" y="214884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PRÉCÉDENT — MCCLELLAN &amp; GRANT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822960" y="282549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1078992" y="274320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Après Antietam (1862), McClellan disposait de 9 jours pour poursuivre Lee. Il en prit 19. La victoire décisive devint ordinaire.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22960" y="378561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1078992" y="370332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Il attendait 100 % de certitude, se croyait en infériorité, réclamait sans cesse renforts et rapports avant d’agir.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22960" y="474573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1078992" y="466344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Grant, lui, cherchait le premier avantage acceptable et ne laissait jamais l’ennemi se reconstituer.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415888" y="1874520"/>
            <a:ext cx="5227168" cy="3977640"/>
          </a:xfrm>
          <a:prstGeom prst="rect">
            <a:avLst/>
          </a:prstGeom>
          <a:solidFill>
            <a:srgbClr val="F2EAD0"/>
          </a:solidFill>
          <a:ln w="9525">
            <a:solidFill>
              <a:srgbClr val="F2EAD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415888" y="1874520"/>
            <a:ext cx="64008" cy="3977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6690208" y="218998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6927952" y="214884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TRANSPOSITION COMMERCIALE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690208" y="282549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6946240" y="274320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seuil de Powell — agir à 40-70 % de l’information — est la variable la plus corrélée à la performance financière.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690208" y="378561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6946240" y="370332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MUM Effect : punir les mauvaises nouvelles pousse les équipes à filtrer l’info et à nourrir la prudence du chef.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6690208" y="474573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6946240" y="466344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L’avantage durable n’est pas l’audace brute (Grant « le boucher ») mais la vitesse appliquée au bon terrain.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5757520" y="3525012"/>
            <a:ext cx="676656" cy="676656"/>
          </a:xfrm>
          <a:prstGeom prst="oval">
            <a:avLst/>
          </a:prstGeom>
          <a:solidFill>
            <a:srgbClr val="C9A84C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757520" y="3497580"/>
            <a:ext cx="67665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=</a:t>
            </a:r>
            <a:endParaRPr lang="en-US" sz="2800" dirty="0"/>
          </a:p>
        </p:txBody>
      </p:sp>
      <p:sp>
        <p:nvSpPr>
          <p:cNvPr id="27" name="Shape 25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III · L'ORDRE DE BATAILLE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Trois manœuvres pour sortir de la pusillanimité : nommer, seuiller, récompenser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Text 5"/>
          <p:cNvSpPr/>
          <p:nvPr/>
        </p:nvSpPr>
        <p:spPr>
          <a:xfrm>
            <a:off x="786384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804672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Nommer l’ennemi : cartographier vos délais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04672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Pour chaque décision stratégique des 12 derniers mois, mesurez le délai analyse→décision. Isolez les 3 retards &gt; 30 jours et chiffrez leur coût d’opportunité.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804672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04672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Audit décisionnel · Slowness Tax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338218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338218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4575962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4594250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Définir le seuil d’information suffisante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594250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Par type de décision (lancement, marché, partenariat, recrutement), fixez 3 critères — pas dix — qui suffisent à décider. Une fois remplis, l’analyse s’arrête, l’action commence.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594250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94250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40-70 % · Auftragstaktik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8127797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8127797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1" name="Text 19"/>
          <p:cNvSpPr/>
          <p:nvPr/>
        </p:nvSpPr>
        <p:spPr>
          <a:xfrm>
            <a:off x="8365541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3400" dirty="0"/>
          </a:p>
        </p:txBody>
      </p:sp>
      <p:sp>
        <p:nvSpPr>
          <p:cNvPr id="22" name="Text 20"/>
          <p:cNvSpPr/>
          <p:nvPr/>
        </p:nvSpPr>
        <p:spPr>
          <a:xfrm>
            <a:off x="8383829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Changer ce que vous récompensez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383829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Auditez vos 3 dernières décisions rapides qui ont échoué vs 3 décisions lentes au coût jamais mesuré. Si seules les premières ont un post-mortem, vous produisez des McClellan en série.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8383829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383829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Audit culture échec · post-mortem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FEUILLE DE ROUTE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trajectoire 30-60-90 pour transformer la prudence subie en vitesse décisionnelle pilotée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0-30 JOURS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804672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1005840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Cartographier les délais des décisions clés (12 mois)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804672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1005840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Chiffrer la Slowness Tax sur 3 retards majeurs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804672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4672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COMEX + RevOps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04672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Coût d’opportunité chiffré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3996842" y="3520440"/>
            <a:ext cx="365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›</a:t>
            </a:r>
            <a:endParaRPr lang="en-US" sz="3000" dirty="0"/>
          </a:p>
        </p:txBody>
      </p:sp>
      <p:sp>
        <p:nvSpPr>
          <p:cNvPr id="17" name="Shape 15"/>
          <p:cNvSpPr/>
          <p:nvPr/>
        </p:nvSpPr>
        <p:spPr>
          <a:xfrm>
            <a:off x="4399178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399178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9" name="Shape 17"/>
          <p:cNvSpPr/>
          <p:nvPr/>
        </p:nvSpPr>
        <p:spPr>
          <a:xfrm>
            <a:off x="4655210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4655210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30-60 JOURS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655210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4856378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Fixer 3 critères de décision par type d’enjeu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655210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4856378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Clarifier les droits de décision (qui tranche)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655210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655210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Direction commerciale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655210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Délai analyse→décision médian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7847381" y="3520440"/>
            <a:ext cx="365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›</a:t>
            </a:r>
            <a:endParaRPr lang="en-US" sz="3000" dirty="0"/>
          </a:p>
        </p:txBody>
      </p:sp>
      <p:sp>
        <p:nvSpPr>
          <p:cNvPr id="29" name="Shape 27"/>
          <p:cNvSpPr/>
          <p:nvPr/>
        </p:nvSpPr>
        <p:spPr>
          <a:xfrm>
            <a:off x="8249717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249717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1" name="Shape 29"/>
          <p:cNvSpPr/>
          <p:nvPr/>
        </p:nvSpPr>
        <p:spPr>
          <a:xfrm>
            <a:off x="8505749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32" name="Text 30"/>
          <p:cNvSpPr/>
          <p:nvPr/>
        </p:nvSpPr>
        <p:spPr>
          <a:xfrm>
            <a:off x="8505749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60-90 JOURS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8505749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4" name="Text 32"/>
          <p:cNvSpPr/>
          <p:nvPr/>
        </p:nvSpPr>
        <p:spPr>
          <a:xfrm>
            <a:off x="8706917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Instaurer le post-mortem des décisions lentes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8505749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6" name="Text 34"/>
          <p:cNvSpPr/>
          <p:nvPr/>
        </p:nvSpPr>
        <p:spPr>
          <a:xfrm>
            <a:off x="8706917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Revaloriser la décision rapide bien cadrée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8505749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505749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DG + RH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8505749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% décisions sous seuil de délai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9966960" y="4023360"/>
            <a:ext cx="2011680" cy="2011680"/>
          </a:xfrm>
          <a:prstGeom prst="rect">
            <a:avLst/>
          </a:prstGeom>
          <a:solidFill>
            <a:srgbClr val="0A0F1A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8122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" name="Text 2"/>
          <p:cNvSpPr/>
          <p:nvPr/>
        </p:nvSpPr>
        <p:spPr>
          <a:xfrm>
            <a:off x="786384" y="64008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MOT DE LA FIN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548640" y="1371600"/>
            <a:ext cx="64008" cy="32918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463040"/>
            <a:ext cx="1024128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26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« La bataille d’Antietam a duré une journée. L’inaction qui a suivi a coûté deux ans de guerre. »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914400" y="4937760"/>
            <a:ext cx="8229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b="1" spc="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À ENGAGER  —  </a:t>
            </a:r>
            <a:pPr indent="0" marL="0">
              <a:lnSpc>
                <a:spcPct val="115000"/>
              </a:lnSpc>
              <a:buNone/>
            </a:pPr>
            <a:r>
              <a:rPr lang="en-US" sz="1300" i="1" spc="5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Mesurez ce que l’indécision vous coûte déjà : combien de vos décisions stratégiques dépassent 30 jours sans bénéfice ?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2A334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&amp; RÉFÉRENCES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réflexion adossée aux références stratégiques, business et historiques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RÉFÉRENCES STRATÉGIQUES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04672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McClellan, McClellan’s Own Story (1887)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Sun Tzu — le général prudent et le général imprudent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Colin Powell — règle des 40-70 %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338218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338218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Shape 10"/>
          <p:cNvSpPr/>
          <p:nvPr/>
        </p:nvSpPr>
        <p:spPr>
          <a:xfrm>
            <a:off x="4594250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3" name="Text 11"/>
          <p:cNvSpPr/>
          <p:nvPr/>
        </p:nvSpPr>
        <p:spPr>
          <a:xfrm>
            <a:off x="4831994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ÉTUDES BUSINESS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594250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West Monroe, Speed Wins (janvier 2026, N=1 200)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McKinsey, Behavioral Strategy (2018) ; lancement produit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HBR, Your Company Is Too Risk-Averse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8127797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27797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8383829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8621573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HISTORIQUES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8383829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Antietam &amp; campagne de la Péninsule (1862)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Rosen &amp; Tesser — le MUM Effect (1970)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strategiecommerciale.eu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pusillanimité des leaders commerciaux : le coût caché de l’indécision</dc:title>
  <dc:subject>PptxGenJS Presentation</dc:subject>
  <dc:creator>L'Art de la Guerre Commerciale</dc:creator>
  <cp:lastModifiedBy>L'Art de la Guerre Commerciale</cp:lastModifiedBy>
  <cp:revision>1</cp:revision>
  <dcterms:created xsi:type="dcterms:W3CDTF">2026-06-24T07:38:41Z</dcterms:created>
  <dcterms:modified xsi:type="dcterms:W3CDTF">2026-06-24T07:38:41Z</dcterms:modified>
</cp:coreProperties>
</file>