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F1A"/>
        </a:solidFill>
      </p:bgPr>
    </p:bg>
    <p:spTree>
      <p:nvGrpSpPr>
        <p:cNvPr id="1" name=""/>
        <p:cNvGrpSpPr/>
        <p:nvPr/>
      </p:nvGrpSpPr>
      <p:grpSpPr>
        <a:xfrm>
          <a:off x="0" y="0"/>
          <a:ext cx="0" cy="0"/>
          <a:chOff x="0" y="0"/>
          <a:chExt cx="0" cy="0"/>
        </a:xfrm>
      </p:grpSpPr>
      <p:sp>
        <p:nvSpPr>
          <p:cNvPr id="2" name="Shape 0"/>
          <p:cNvSpPr/>
          <p:nvPr/>
        </p:nvSpPr>
        <p:spPr>
          <a:xfrm rot="2700000">
            <a:off x="8869680" y="-1097280"/>
            <a:ext cx="4206240" cy="4206240"/>
          </a:xfrm>
          <a:prstGeom prst="rect">
            <a:avLst/>
          </a:prstGeom>
          <a:solidFill>
            <a:srgbClr val="0A0F1A"/>
          </a:solidFill>
          <a:ln w="12700">
            <a:solidFill>
              <a:srgbClr val="2A3346"/>
            </a:solidFill>
            <a:prstDash val="solid"/>
          </a:ln>
        </p:spPr>
      </p:sp>
      <p:sp>
        <p:nvSpPr>
          <p:cNvPr id="3" name="Shape 1"/>
          <p:cNvSpPr/>
          <p:nvPr/>
        </p:nvSpPr>
        <p:spPr>
          <a:xfrm rot="2700000">
            <a:off x="9966960" y="4023360"/>
            <a:ext cx="2011680" cy="2011680"/>
          </a:xfrm>
          <a:prstGeom prst="rect">
            <a:avLst/>
          </a:prstGeom>
          <a:solidFill>
            <a:srgbClr val="0A0F1A"/>
          </a:solidFill>
          <a:ln w="12700">
            <a:solidFill>
              <a:srgbClr val="C9A84C"/>
            </a:solidFill>
            <a:prstDash val="solid"/>
          </a:ln>
        </p:spPr>
      </p:sp>
      <p:sp>
        <p:nvSpPr>
          <p:cNvPr id="4" name="Shape 2"/>
          <p:cNvSpPr/>
          <p:nvPr/>
        </p:nvSpPr>
        <p:spPr>
          <a:xfrm>
            <a:off x="548640" y="608076"/>
            <a:ext cx="118872" cy="118872"/>
          </a:xfrm>
          <a:prstGeom prst="rect">
            <a:avLst/>
          </a:prstGeom>
          <a:solidFill>
            <a:srgbClr val="C9A84C"/>
          </a:solidFill>
          <a:ln/>
        </p:spPr>
      </p:sp>
      <p:sp>
        <p:nvSpPr>
          <p:cNvPr id="5" name="Text 3"/>
          <p:cNvSpPr/>
          <p:nvPr/>
        </p:nvSpPr>
        <p:spPr>
          <a:xfrm>
            <a:off x="786384" y="566928"/>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NOTE STRATÉGIQUE · GRANDS PENSEURS</a:t>
            </a:r>
            <a:endParaRPr lang="en-US" sz="1050" dirty="0"/>
          </a:p>
        </p:txBody>
      </p:sp>
      <p:sp>
        <p:nvSpPr>
          <p:cNvPr id="6" name="Text 4"/>
          <p:cNvSpPr/>
          <p:nvPr/>
        </p:nvSpPr>
        <p:spPr>
          <a:xfrm>
            <a:off x="548640" y="1920240"/>
            <a:ext cx="10424160" cy="2377440"/>
          </a:xfrm>
          <a:prstGeom prst="rect">
            <a:avLst/>
          </a:prstGeom>
          <a:noFill/>
          <a:ln/>
        </p:spPr>
        <p:txBody>
          <a:bodyPr wrap="square" lIns="0" tIns="0" rIns="0" bIns="0" rtlCol="0" anchor="t"/>
          <a:lstStyle/>
          <a:p>
            <a:pPr indent="0" marL="0">
              <a:lnSpc>
                <a:spcPct val="104000"/>
              </a:lnSpc>
              <a:buNone/>
            </a:pPr>
            <a:r>
              <a:rPr lang="en-US" sz="3800" b="1" dirty="0">
                <a:solidFill>
                  <a:srgbClr val="FFFFFF"/>
                </a:solidFill>
                <a:latin typeface="Poppins" pitchFamily="34" charset="0"/>
                <a:ea typeface="Poppins" pitchFamily="34" charset="-122"/>
                <a:cs typeface="Poppins" pitchFamily="34" charset="-120"/>
              </a:rPr>
              <a:t>La Doctrine Mahan : contrôler les points de passage de l’omnicanal B2B</a:t>
            </a:r>
            <a:endParaRPr lang="en-US" sz="3800" dirty="0"/>
          </a:p>
        </p:txBody>
      </p:sp>
      <p:sp>
        <p:nvSpPr>
          <p:cNvPr id="7" name="Shape 5"/>
          <p:cNvSpPr/>
          <p:nvPr/>
        </p:nvSpPr>
        <p:spPr>
          <a:xfrm>
            <a:off x="548640" y="4526280"/>
            <a:ext cx="822960" cy="45720"/>
          </a:xfrm>
          <a:prstGeom prst="rect">
            <a:avLst/>
          </a:prstGeom>
          <a:solidFill>
            <a:srgbClr val="C9A84C"/>
          </a:solidFill>
          <a:ln/>
        </p:spPr>
      </p:sp>
      <p:sp>
        <p:nvSpPr>
          <p:cNvPr id="8" name="Text 6"/>
          <p:cNvSpPr/>
          <p:nvPr/>
        </p:nvSpPr>
        <p:spPr>
          <a:xfrm>
            <a:off x="548640" y="4754880"/>
            <a:ext cx="8686800" cy="1097280"/>
          </a:xfrm>
          <a:prstGeom prst="rect">
            <a:avLst/>
          </a:prstGeom>
          <a:noFill/>
          <a:ln/>
        </p:spPr>
        <p:txBody>
          <a:bodyPr wrap="square" lIns="0" tIns="0" rIns="0" bIns="0" rtlCol="0" anchor="t"/>
          <a:lstStyle/>
          <a:p>
            <a:pPr indent="0" marL="0">
              <a:lnSpc>
                <a:spcPct val="110000"/>
              </a:lnSpc>
              <a:buNone/>
            </a:pPr>
            <a:r>
              <a:rPr lang="en-US" sz="1400" i="1" dirty="0">
                <a:solidFill>
                  <a:srgbClr val="8893A7"/>
                </a:solidFill>
                <a:latin typeface="Poppins" pitchFamily="34" charset="0"/>
                <a:ea typeface="Poppins" pitchFamily="34" charset="-122"/>
                <a:cs typeface="Poppins" pitchFamily="34" charset="-120"/>
              </a:rPr>
              <a:t>De Gibraltar aux choke points du pipeline : la puissance ne vient pas de l’ubiquité mais du contrôle des passages obligés.</a:t>
            </a:r>
            <a:endParaRPr lang="en-US" sz="1400" dirty="0"/>
          </a:p>
        </p:txBody>
      </p:sp>
      <p:sp>
        <p:nvSpPr>
          <p:cNvPr id="9" name="Text 7"/>
          <p:cNvSpPr/>
          <p:nvPr/>
        </p:nvSpPr>
        <p:spPr>
          <a:xfrm>
            <a:off x="548640" y="6172200"/>
            <a:ext cx="11094415" cy="274320"/>
          </a:xfrm>
          <a:prstGeom prst="rect">
            <a:avLst/>
          </a:prstGeom>
          <a:noFill/>
          <a:ln/>
        </p:spPr>
        <p:txBody>
          <a:bodyPr wrap="square" lIns="0" tIns="0" rIns="0" bIns="0" rtlCol="0" anchor="ctr"/>
          <a:lstStyle/>
          <a:p>
            <a:pPr indent="0" marL="0">
              <a:buNone/>
            </a:pPr>
            <a:r>
              <a:rPr lang="en-US" sz="1000" b="1" spc="100" kern="0" dirty="0">
                <a:solidFill>
                  <a:srgbClr val="8893A7"/>
                </a:solidFill>
                <a:latin typeface="Poppins" pitchFamily="34" charset="0"/>
                <a:ea typeface="Poppins" pitchFamily="34" charset="-122"/>
                <a:cs typeface="Poppins" pitchFamily="34" charset="-120"/>
              </a:rPr>
              <a:t>Grands Penseurs    ·    </a:t>
            </a:r>
            <a:pPr indent="0" marL="0">
              <a:buNone/>
            </a:pPr>
            <a:r>
              <a:rPr lang="en-US" sz="1000" b="1" spc="100" kern="0" dirty="0">
                <a:solidFill>
                  <a:srgbClr val="8893A7"/>
                </a:solidFill>
                <a:latin typeface="Poppins" pitchFamily="34" charset="0"/>
                <a:ea typeface="Poppins" pitchFamily="34" charset="-122"/>
                <a:cs typeface="Poppins" pitchFamily="34" charset="-120"/>
              </a:rPr>
              <a:t>Avril 2026    ·    </a:t>
            </a:r>
            <a:pPr indent="0" marL="0">
              <a:buNone/>
            </a:pPr>
            <a:r>
              <a:rPr lang="en-US" sz="1000" b="1" spc="100" kern="0" dirty="0">
                <a:solidFill>
                  <a:srgbClr val="8893A7"/>
                </a:solidFill>
                <a:latin typeface="Poppins" pitchFamily="34" charset="0"/>
                <a:ea typeface="Poppins" pitchFamily="34" charset="-122"/>
                <a:cs typeface="Poppins" pitchFamily="34" charset="-120"/>
              </a:rPr>
              <a:t>Lecture 10 min    ·    </a:t>
            </a:r>
            <a:pPr indent="0" marL="0">
              <a:buNone/>
            </a:pPr>
            <a:r>
              <a:rPr lang="en-US" sz="1000" b="1" spc="100" kern="0" dirty="0">
                <a:solidFill>
                  <a:srgbClr val="C9A84C"/>
                </a:solidFill>
                <a:latin typeface="Poppins" pitchFamily="34" charset="0"/>
                <a:ea typeface="Poppins" pitchFamily="34" charset="-122"/>
                <a:cs typeface="Poppins" pitchFamily="34" charset="-120"/>
              </a:rPr>
              <a:t>strategiecommerciale.eu/omnicanal-b2b-doctrine-mahan-choke-points</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48640" y="498348"/>
            <a:ext cx="118872" cy="118872"/>
          </a:xfrm>
          <a:prstGeom prst="rect">
            <a:avLst/>
          </a:prstGeom>
          <a:solidFill>
            <a:srgbClr val="C9A84C"/>
          </a:solidFill>
          <a:ln/>
        </p:spPr>
      </p:sp>
      <p:sp>
        <p:nvSpPr>
          <p:cNvPr id="3" name="Text 1"/>
          <p:cNvSpPr/>
          <p:nvPr/>
        </p:nvSpPr>
        <p:spPr>
          <a:xfrm>
            <a:off x="786384" y="45720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SYNTHÈSE EXÉCUTIVE</a:t>
            </a:r>
            <a:endParaRPr lang="en-US" sz="1050" dirty="0"/>
          </a:p>
        </p:txBody>
      </p:sp>
      <p:sp>
        <p:nvSpPr>
          <p:cNvPr id="4" name="Text 2"/>
          <p:cNvSpPr/>
          <p:nvPr/>
        </p:nvSpPr>
        <p:spPr>
          <a:xfrm>
            <a:off x="548640" y="786384"/>
            <a:ext cx="11094415" cy="960120"/>
          </a:xfrm>
          <a:prstGeom prst="rect">
            <a:avLst/>
          </a:prstGeom>
          <a:noFill/>
          <a:ln/>
        </p:spPr>
        <p:txBody>
          <a:bodyPr wrap="square" lIns="0" tIns="0" rIns="0" bIns="0" rtlCol="0" anchor="t"/>
          <a:lstStyle/>
          <a:p>
            <a:pPr indent="0" marL="0">
              <a:lnSpc>
                <a:spcPct val="102000"/>
              </a:lnSpc>
              <a:buNone/>
            </a:pPr>
            <a:r>
              <a:rPr lang="en-US" sz="2100" b="1" dirty="0">
                <a:solidFill>
                  <a:srgbClr val="0A0F1A"/>
                </a:solidFill>
                <a:latin typeface="Poppins" pitchFamily="34" charset="0"/>
                <a:ea typeface="Poppins" pitchFamily="34" charset="-122"/>
                <a:cs typeface="Poppins" pitchFamily="34" charset="-120"/>
              </a:rPr>
              <a:t>Être partout, c’est n’être nulle part : concentrez votre flotte sur les choke points du parcours d’achat</a:t>
            </a:r>
            <a:endParaRPr lang="en-US" sz="2100" dirty="0"/>
          </a:p>
        </p:txBody>
      </p:sp>
      <p:sp>
        <p:nvSpPr>
          <p:cNvPr id="5" name="Shape 3"/>
          <p:cNvSpPr/>
          <p:nvPr/>
        </p:nvSpPr>
        <p:spPr>
          <a:xfrm>
            <a:off x="548640" y="1828800"/>
            <a:ext cx="4160520" cy="4069080"/>
          </a:xfrm>
          <a:prstGeom prst="rect">
            <a:avLst/>
          </a:prstGeom>
          <a:solidFill>
            <a:srgbClr val="0A0F1A"/>
          </a:solidFill>
          <a:ln w="9525">
            <a:solidFill>
              <a:srgbClr val="0A0F1A"/>
            </a:solidFill>
            <a:prstDash val="solid"/>
          </a:ln>
        </p:spPr>
      </p:sp>
      <p:sp>
        <p:nvSpPr>
          <p:cNvPr id="6" name="Shape 4"/>
          <p:cNvSpPr/>
          <p:nvPr/>
        </p:nvSpPr>
        <p:spPr>
          <a:xfrm>
            <a:off x="548640" y="1828800"/>
            <a:ext cx="64008" cy="4069080"/>
          </a:xfrm>
          <a:prstGeom prst="rect">
            <a:avLst/>
          </a:prstGeom>
          <a:solidFill>
            <a:srgbClr val="C9A84C"/>
          </a:solidFill>
          <a:ln/>
        </p:spPr>
      </p:sp>
      <p:sp>
        <p:nvSpPr>
          <p:cNvPr id="7" name="Shape 5"/>
          <p:cNvSpPr/>
          <p:nvPr/>
        </p:nvSpPr>
        <p:spPr>
          <a:xfrm>
            <a:off x="804672" y="2125980"/>
            <a:ext cx="118872" cy="118872"/>
          </a:xfrm>
          <a:prstGeom prst="rect">
            <a:avLst/>
          </a:prstGeom>
          <a:solidFill>
            <a:srgbClr val="C9A84C"/>
          </a:solidFill>
          <a:ln/>
        </p:spPr>
      </p:sp>
      <p:sp>
        <p:nvSpPr>
          <p:cNvPr id="8" name="Text 6"/>
          <p:cNvSpPr/>
          <p:nvPr/>
        </p:nvSpPr>
        <p:spPr>
          <a:xfrm>
            <a:off x="1042416" y="2084832"/>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MESSAGE CLÉ</a:t>
            </a:r>
            <a:endParaRPr lang="en-US" sz="1050" dirty="0"/>
          </a:p>
        </p:txBody>
      </p:sp>
      <p:sp>
        <p:nvSpPr>
          <p:cNvPr id="9" name="Text 7"/>
          <p:cNvSpPr/>
          <p:nvPr/>
        </p:nvSpPr>
        <p:spPr>
          <a:xfrm>
            <a:off x="804672" y="2542032"/>
            <a:ext cx="3648456" cy="3063240"/>
          </a:xfrm>
          <a:prstGeom prst="rect">
            <a:avLst/>
          </a:prstGeom>
          <a:noFill/>
          <a:ln/>
        </p:spPr>
        <p:txBody>
          <a:bodyPr wrap="square" lIns="0" tIns="0" rIns="0" bIns="0" rtlCol="0" anchor="t"/>
          <a:lstStyle/>
          <a:p>
            <a:pPr indent="0" marL="0">
              <a:lnSpc>
                <a:spcPct val="112000"/>
              </a:lnSpc>
              <a:buNone/>
            </a:pPr>
            <a:r>
              <a:rPr lang="en-US" sz="1350" dirty="0">
                <a:solidFill>
                  <a:srgbClr val="FFFFFF"/>
                </a:solidFill>
                <a:latin typeface="Poppins" pitchFamily="34" charset="0"/>
                <a:ea typeface="Poppins" pitchFamily="34" charset="-122"/>
                <a:cs typeface="Poppins" pitchFamily="34" charset="-120"/>
              </a:rPr>
              <a:t>La puissance commerciale ne vient pas de l’ubiquité mais du contrôle de quelques points de passage obligés. Comme Mahan, concentrez votre flotte sur les détroits où se prend la décision plutôt que de patrouiller des eaux vides.</a:t>
            </a:r>
            <a:endParaRPr lang="en-US" sz="1350" dirty="0"/>
          </a:p>
        </p:txBody>
      </p:sp>
      <p:sp>
        <p:nvSpPr>
          <p:cNvPr id="10" name="Shape 8"/>
          <p:cNvSpPr/>
          <p:nvPr/>
        </p:nvSpPr>
        <p:spPr>
          <a:xfrm>
            <a:off x="5166360" y="1847088"/>
            <a:ext cx="402336" cy="402336"/>
          </a:xfrm>
          <a:prstGeom prst="oval">
            <a:avLst/>
          </a:prstGeom>
          <a:solidFill>
            <a:srgbClr val="F2EAD0"/>
          </a:solidFill>
          <a:ln/>
        </p:spPr>
      </p:sp>
      <p:sp>
        <p:nvSpPr>
          <p:cNvPr id="11" name="Text 9"/>
          <p:cNvSpPr/>
          <p:nvPr/>
        </p:nvSpPr>
        <p:spPr>
          <a:xfrm>
            <a:off x="5166360" y="1847088"/>
            <a:ext cx="402336" cy="402336"/>
          </a:xfrm>
          <a:prstGeom prst="rect">
            <a:avLst/>
          </a:prstGeom>
          <a:noFill/>
          <a:ln/>
        </p:spPr>
        <p:txBody>
          <a:bodyPr wrap="square" lIns="0" tIns="0" rIns="0" bIns="0" rtlCol="0" anchor="ctr"/>
          <a:lstStyle/>
          <a:p>
            <a:pPr algn="ctr" indent="0" marL="0">
              <a:buNone/>
            </a:pPr>
            <a:r>
              <a:rPr lang="en-US" sz="1500" b="1" dirty="0">
                <a:solidFill>
                  <a:srgbClr val="0A0F1A"/>
                </a:solidFill>
                <a:latin typeface="Poppins" pitchFamily="34" charset="0"/>
                <a:ea typeface="Poppins" pitchFamily="34" charset="-122"/>
                <a:cs typeface="Poppins" pitchFamily="34" charset="-120"/>
              </a:rPr>
              <a:t>1</a:t>
            </a:r>
            <a:endParaRPr lang="en-US" sz="1500" dirty="0"/>
          </a:p>
        </p:txBody>
      </p:sp>
      <p:sp>
        <p:nvSpPr>
          <p:cNvPr id="12" name="Text 10"/>
          <p:cNvSpPr/>
          <p:nvPr/>
        </p:nvSpPr>
        <p:spPr>
          <a:xfrm>
            <a:off x="5769864" y="1874520"/>
            <a:ext cx="5873191" cy="907542"/>
          </a:xfrm>
          <a:prstGeom prst="rect">
            <a:avLst/>
          </a:prstGeom>
          <a:noFill/>
          <a:ln/>
        </p:spPr>
        <p:txBody>
          <a:bodyPr wrap="square" lIns="0" tIns="0" rIns="0" bIns="0" rtlCol="0" anchor="t"/>
          <a:lstStyle/>
          <a:p>
            <a:pPr indent="0" marL="0">
              <a:lnSpc>
                <a:spcPct val="104000"/>
              </a:lnSpc>
              <a:buNone/>
            </a:pPr>
            <a:r>
              <a:rPr lang="en-US" sz="1200" dirty="0">
                <a:solidFill>
                  <a:srgbClr val="0A0F1A"/>
                </a:solidFill>
                <a:latin typeface="Poppins" pitchFamily="34" charset="0"/>
                <a:ea typeface="Poppins" pitchFamily="34" charset="-122"/>
                <a:cs typeface="Poppins" pitchFamily="34" charset="-120"/>
              </a:rPr>
              <a:t>Mahan : la puissance ne vient pas du nombre de navires mais du contrôle de quelques passages clés. Votre pipeline a ses détroits.</a:t>
            </a:r>
            <a:endParaRPr lang="en-US" sz="1200" dirty="0"/>
          </a:p>
        </p:txBody>
      </p:sp>
      <p:sp>
        <p:nvSpPr>
          <p:cNvPr id="13" name="Shape 11"/>
          <p:cNvSpPr/>
          <p:nvPr/>
        </p:nvSpPr>
        <p:spPr>
          <a:xfrm>
            <a:off x="5769864" y="2791206"/>
            <a:ext cx="5873191" cy="0"/>
          </a:xfrm>
          <a:prstGeom prst="line">
            <a:avLst/>
          </a:prstGeom>
          <a:noFill/>
          <a:ln w="6350">
            <a:solidFill>
              <a:srgbClr val="E2E4E9"/>
            </a:solidFill>
            <a:prstDash val="solid"/>
          </a:ln>
        </p:spPr>
      </p:sp>
      <p:sp>
        <p:nvSpPr>
          <p:cNvPr id="14" name="Shape 12"/>
          <p:cNvSpPr/>
          <p:nvPr/>
        </p:nvSpPr>
        <p:spPr>
          <a:xfrm>
            <a:off x="5166360" y="2864358"/>
            <a:ext cx="402336" cy="402336"/>
          </a:xfrm>
          <a:prstGeom prst="oval">
            <a:avLst/>
          </a:prstGeom>
          <a:solidFill>
            <a:srgbClr val="F2EAD0"/>
          </a:solidFill>
          <a:ln/>
        </p:spPr>
      </p:sp>
      <p:sp>
        <p:nvSpPr>
          <p:cNvPr id="15" name="Text 13"/>
          <p:cNvSpPr/>
          <p:nvPr/>
        </p:nvSpPr>
        <p:spPr>
          <a:xfrm>
            <a:off x="5166360" y="2864358"/>
            <a:ext cx="402336" cy="402336"/>
          </a:xfrm>
          <a:prstGeom prst="rect">
            <a:avLst/>
          </a:prstGeom>
          <a:noFill/>
          <a:ln/>
        </p:spPr>
        <p:txBody>
          <a:bodyPr wrap="square" lIns="0" tIns="0" rIns="0" bIns="0" rtlCol="0" anchor="ctr"/>
          <a:lstStyle/>
          <a:p>
            <a:pPr algn="ctr" indent="0" marL="0">
              <a:buNone/>
            </a:pPr>
            <a:r>
              <a:rPr lang="en-US" sz="1500" b="1" dirty="0">
                <a:solidFill>
                  <a:srgbClr val="0A0F1A"/>
                </a:solidFill>
                <a:latin typeface="Poppins" pitchFamily="34" charset="0"/>
                <a:ea typeface="Poppins" pitchFamily="34" charset="-122"/>
                <a:cs typeface="Poppins" pitchFamily="34" charset="-120"/>
              </a:rPr>
              <a:t>2</a:t>
            </a:r>
            <a:endParaRPr lang="en-US" sz="1500" dirty="0"/>
          </a:p>
        </p:txBody>
      </p:sp>
      <p:sp>
        <p:nvSpPr>
          <p:cNvPr id="16" name="Text 14"/>
          <p:cNvSpPr/>
          <p:nvPr/>
        </p:nvSpPr>
        <p:spPr>
          <a:xfrm>
            <a:off x="5769864" y="2891790"/>
            <a:ext cx="5873191" cy="907542"/>
          </a:xfrm>
          <a:prstGeom prst="rect">
            <a:avLst/>
          </a:prstGeom>
          <a:noFill/>
          <a:ln/>
        </p:spPr>
        <p:txBody>
          <a:bodyPr wrap="square" lIns="0" tIns="0" rIns="0" bIns="0" rtlCol="0" anchor="t"/>
          <a:lstStyle/>
          <a:p>
            <a:pPr indent="0" marL="0">
              <a:lnSpc>
                <a:spcPct val="104000"/>
              </a:lnSpc>
              <a:buNone/>
            </a:pPr>
            <a:r>
              <a:rPr lang="en-US" sz="1200" dirty="0">
                <a:solidFill>
                  <a:srgbClr val="0A0F1A"/>
                </a:solidFill>
                <a:latin typeface="Poppins" pitchFamily="34" charset="0"/>
                <a:ea typeface="Poppins" pitchFamily="34" charset="-122"/>
                <a:cs typeface="Poppins" pitchFamily="34" charset="-120"/>
              </a:rPr>
              <a:t>Le parcours d’achat B2B traverse plus de 10 canaux : être présent partout sans hiérarchie, c’est n’être nulle part.</a:t>
            </a:r>
            <a:endParaRPr lang="en-US" sz="1200" dirty="0"/>
          </a:p>
        </p:txBody>
      </p:sp>
      <p:sp>
        <p:nvSpPr>
          <p:cNvPr id="17" name="Shape 15"/>
          <p:cNvSpPr/>
          <p:nvPr/>
        </p:nvSpPr>
        <p:spPr>
          <a:xfrm>
            <a:off x="5769864" y="3808476"/>
            <a:ext cx="5873191" cy="0"/>
          </a:xfrm>
          <a:prstGeom prst="line">
            <a:avLst/>
          </a:prstGeom>
          <a:noFill/>
          <a:ln w="6350">
            <a:solidFill>
              <a:srgbClr val="E2E4E9"/>
            </a:solidFill>
            <a:prstDash val="solid"/>
          </a:ln>
        </p:spPr>
      </p:sp>
      <p:sp>
        <p:nvSpPr>
          <p:cNvPr id="18" name="Shape 16"/>
          <p:cNvSpPr/>
          <p:nvPr/>
        </p:nvSpPr>
        <p:spPr>
          <a:xfrm>
            <a:off x="5166360" y="3881628"/>
            <a:ext cx="402336" cy="402336"/>
          </a:xfrm>
          <a:prstGeom prst="oval">
            <a:avLst/>
          </a:prstGeom>
          <a:solidFill>
            <a:srgbClr val="F2EAD0"/>
          </a:solidFill>
          <a:ln/>
        </p:spPr>
      </p:sp>
      <p:sp>
        <p:nvSpPr>
          <p:cNvPr id="19" name="Text 17"/>
          <p:cNvSpPr/>
          <p:nvPr/>
        </p:nvSpPr>
        <p:spPr>
          <a:xfrm>
            <a:off x="5166360" y="3881628"/>
            <a:ext cx="402336" cy="402336"/>
          </a:xfrm>
          <a:prstGeom prst="rect">
            <a:avLst/>
          </a:prstGeom>
          <a:noFill/>
          <a:ln/>
        </p:spPr>
        <p:txBody>
          <a:bodyPr wrap="square" lIns="0" tIns="0" rIns="0" bIns="0" rtlCol="0" anchor="ctr"/>
          <a:lstStyle/>
          <a:p>
            <a:pPr algn="ctr" indent="0" marL="0">
              <a:buNone/>
            </a:pPr>
            <a:r>
              <a:rPr lang="en-US" sz="1500" b="1" dirty="0">
                <a:solidFill>
                  <a:srgbClr val="0A0F1A"/>
                </a:solidFill>
                <a:latin typeface="Poppins" pitchFamily="34" charset="0"/>
                <a:ea typeface="Poppins" pitchFamily="34" charset="-122"/>
                <a:cs typeface="Poppins" pitchFamily="34" charset="-120"/>
              </a:rPr>
              <a:t>3</a:t>
            </a:r>
            <a:endParaRPr lang="en-US" sz="1500" dirty="0"/>
          </a:p>
        </p:txBody>
      </p:sp>
      <p:sp>
        <p:nvSpPr>
          <p:cNvPr id="20" name="Text 18"/>
          <p:cNvSpPr/>
          <p:nvPr/>
        </p:nvSpPr>
        <p:spPr>
          <a:xfrm>
            <a:off x="5769864" y="3909060"/>
            <a:ext cx="5873191" cy="907542"/>
          </a:xfrm>
          <a:prstGeom prst="rect">
            <a:avLst/>
          </a:prstGeom>
          <a:noFill/>
          <a:ln/>
        </p:spPr>
        <p:txBody>
          <a:bodyPr wrap="square" lIns="0" tIns="0" rIns="0" bIns="0" rtlCol="0" anchor="t"/>
          <a:lstStyle/>
          <a:p>
            <a:pPr indent="0" marL="0">
              <a:lnSpc>
                <a:spcPct val="104000"/>
              </a:lnSpc>
              <a:buNone/>
            </a:pPr>
            <a:r>
              <a:rPr lang="en-US" sz="1200" dirty="0">
                <a:solidFill>
                  <a:srgbClr val="0A0F1A"/>
                </a:solidFill>
                <a:latin typeface="Poppins" pitchFamily="34" charset="0"/>
                <a:ea typeface="Poppins" pitchFamily="34" charset="-122"/>
                <a:cs typeface="Poppins" pitchFamily="34" charset="-120"/>
              </a:rPr>
              <a:t>La dispersion est la forme la plus courante d’autodestruction stratégique : trop de canaux, aucun tenu correctement.</a:t>
            </a:r>
            <a:endParaRPr lang="en-US" sz="1200" dirty="0"/>
          </a:p>
        </p:txBody>
      </p:sp>
      <p:sp>
        <p:nvSpPr>
          <p:cNvPr id="21" name="Shape 19"/>
          <p:cNvSpPr/>
          <p:nvPr/>
        </p:nvSpPr>
        <p:spPr>
          <a:xfrm>
            <a:off x="5769864" y="4825746"/>
            <a:ext cx="5873191" cy="0"/>
          </a:xfrm>
          <a:prstGeom prst="line">
            <a:avLst/>
          </a:prstGeom>
          <a:noFill/>
          <a:ln w="6350">
            <a:solidFill>
              <a:srgbClr val="E2E4E9"/>
            </a:solidFill>
            <a:prstDash val="solid"/>
          </a:ln>
        </p:spPr>
      </p:sp>
      <p:sp>
        <p:nvSpPr>
          <p:cNvPr id="22" name="Shape 20"/>
          <p:cNvSpPr/>
          <p:nvPr/>
        </p:nvSpPr>
        <p:spPr>
          <a:xfrm>
            <a:off x="5166360" y="4898898"/>
            <a:ext cx="402336" cy="402336"/>
          </a:xfrm>
          <a:prstGeom prst="oval">
            <a:avLst/>
          </a:prstGeom>
          <a:solidFill>
            <a:srgbClr val="F2EAD0"/>
          </a:solidFill>
          <a:ln/>
        </p:spPr>
      </p:sp>
      <p:sp>
        <p:nvSpPr>
          <p:cNvPr id="23" name="Text 21"/>
          <p:cNvSpPr/>
          <p:nvPr/>
        </p:nvSpPr>
        <p:spPr>
          <a:xfrm>
            <a:off x="5166360" y="4898898"/>
            <a:ext cx="402336" cy="402336"/>
          </a:xfrm>
          <a:prstGeom prst="rect">
            <a:avLst/>
          </a:prstGeom>
          <a:noFill/>
          <a:ln/>
        </p:spPr>
        <p:txBody>
          <a:bodyPr wrap="square" lIns="0" tIns="0" rIns="0" bIns="0" rtlCol="0" anchor="ctr"/>
          <a:lstStyle/>
          <a:p>
            <a:pPr algn="ctr" indent="0" marL="0">
              <a:buNone/>
            </a:pPr>
            <a:r>
              <a:rPr lang="en-US" sz="1500" b="1" dirty="0">
                <a:solidFill>
                  <a:srgbClr val="0A0F1A"/>
                </a:solidFill>
                <a:latin typeface="Poppins" pitchFamily="34" charset="0"/>
                <a:ea typeface="Poppins" pitchFamily="34" charset="-122"/>
                <a:cs typeface="Poppins" pitchFamily="34" charset="-120"/>
              </a:rPr>
              <a:t>4</a:t>
            </a:r>
            <a:endParaRPr lang="en-US" sz="1500" dirty="0"/>
          </a:p>
        </p:txBody>
      </p:sp>
      <p:sp>
        <p:nvSpPr>
          <p:cNvPr id="24" name="Text 22"/>
          <p:cNvSpPr/>
          <p:nvPr/>
        </p:nvSpPr>
        <p:spPr>
          <a:xfrm>
            <a:off x="5769864" y="4926330"/>
            <a:ext cx="5873191" cy="907542"/>
          </a:xfrm>
          <a:prstGeom prst="rect">
            <a:avLst/>
          </a:prstGeom>
          <a:noFill/>
          <a:ln/>
        </p:spPr>
        <p:txBody>
          <a:bodyPr wrap="square" lIns="0" tIns="0" rIns="0" bIns="0" rtlCol="0" anchor="t"/>
          <a:lstStyle/>
          <a:p>
            <a:pPr indent="0" marL="0">
              <a:lnSpc>
                <a:spcPct val="104000"/>
              </a:lnSpc>
              <a:buNone/>
            </a:pPr>
            <a:r>
              <a:rPr lang="en-US" sz="1200" dirty="0">
                <a:solidFill>
                  <a:srgbClr val="0A0F1A"/>
                </a:solidFill>
                <a:latin typeface="Poppins" pitchFamily="34" charset="0"/>
                <a:ea typeface="Poppins" pitchFamily="34" charset="-122"/>
                <a:cs typeface="Poppins" pitchFamily="34" charset="-120"/>
              </a:rPr>
              <a:t>Le self-service est votre Gibraltar : 61 % préfèrent décider sans commercial, 39 % y engagent plus de 500 000 $.</a:t>
            </a:r>
            <a:endParaRPr lang="en-US" sz="1200" dirty="0"/>
          </a:p>
        </p:txBody>
      </p:sp>
      <p:sp>
        <p:nvSpPr>
          <p:cNvPr id="25" name="Shape 23"/>
          <p:cNvSpPr/>
          <p:nvPr/>
        </p:nvSpPr>
        <p:spPr>
          <a:xfrm>
            <a:off x="548640" y="6437376"/>
            <a:ext cx="11094415" cy="0"/>
          </a:xfrm>
          <a:prstGeom prst="line">
            <a:avLst/>
          </a:prstGeom>
          <a:noFill/>
          <a:ln w="9525">
            <a:solidFill>
              <a:srgbClr val="E2E4E9"/>
            </a:solidFill>
            <a:prstDash val="solid"/>
          </a:ln>
        </p:spPr>
      </p:sp>
      <p:sp>
        <p:nvSpPr>
          <p:cNvPr id="26" name="Text 24"/>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5A6473"/>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27" name="Text 25"/>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5A6473"/>
                </a:solidFill>
                <a:latin typeface="Poppins" pitchFamily="34" charset="0"/>
                <a:ea typeface="Poppins" pitchFamily="34" charset="-122"/>
                <a:cs typeface="Poppins" pitchFamily="34" charset="-120"/>
              </a:rPr>
              <a:t>02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48640" y="498348"/>
            <a:ext cx="118872" cy="118872"/>
          </a:xfrm>
          <a:prstGeom prst="rect">
            <a:avLst/>
          </a:prstGeom>
          <a:solidFill>
            <a:srgbClr val="C9A84C"/>
          </a:solidFill>
          <a:ln/>
        </p:spPr>
      </p:sp>
      <p:sp>
        <p:nvSpPr>
          <p:cNvPr id="3" name="Text 1"/>
          <p:cNvSpPr/>
          <p:nvPr/>
        </p:nvSpPr>
        <p:spPr>
          <a:xfrm>
            <a:off x="786384" y="45720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POURQUOI C'EST UN ENJEU DE DIRECTION</a:t>
            </a:r>
            <a:endParaRPr lang="en-US" sz="1050" dirty="0"/>
          </a:p>
        </p:txBody>
      </p:sp>
      <p:sp>
        <p:nvSpPr>
          <p:cNvPr id="4" name="Text 2"/>
          <p:cNvSpPr/>
          <p:nvPr/>
        </p:nvSpPr>
        <p:spPr>
          <a:xfrm>
            <a:off x="548640" y="786384"/>
            <a:ext cx="11094415" cy="960120"/>
          </a:xfrm>
          <a:prstGeom prst="rect">
            <a:avLst/>
          </a:prstGeom>
          <a:noFill/>
          <a:ln/>
        </p:spPr>
        <p:txBody>
          <a:bodyPr wrap="square" lIns="0" tIns="0" rIns="0" bIns="0" rtlCol="0" anchor="t"/>
          <a:lstStyle/>
          <a:p>
            <a:pPr indent="0" marL="0">
              <a:lnSpc>
                <a:spcPct val="102000"/>
              </a:lnSpc>
              <a:buNone/>
            </a:pPr>
            <a:r>
              <a:rPr lang="en-US" sz="2100" b="1" dirty="0">
                <a:solidFill>
                  <a:srgbClr val="0A0F1A"/>
                </a:solidFill>
                <a:latin typeface="Poppins" pitchFamily="34" charset="0"/>
                <a:ea typeface="Poppins" pitchFamily="34" charset="-122"/>
                <a:cs typeface="Poppins" pitchFamily="34" charset="-120"/>
              </a:rPr>
              <a:t>Contrôler les choke points agit sur les trois leviers de la direction commerciale</a:t>
            </a:r>
            <a:endParaRPr lang="en-US" sz="2100" dirty="0"/>
          </a:p>
        </p:txBody>
      </p:sp>
      <p:sp>
        <p:nvSpPr>
          <p:cNvPr id="5" name="Shape 3"/>
          <p:cNvSpPr/>
          <p:nvPr/>
        </p:nvSpPr>
        <p:spPr>
          <a:xfrm>
            <a:off x="548640" y="1874520"/>
            <a:ext cx="3515258" cy="402336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6" name="Shape 4"/>
          <p:cNvSpPr/>
          <p:nvPr/>
        </p:nvSpPr>
        <p:spPr>
          <a:xfrm>
            <a:off x="548640" y="1874520"/>
            <a:ext cx="64008" cy="4023360"/>
          </a:xfrm>
          <a:prstGeom prst="rect">
            <a:avLst/>
          </a:prstGeom>
          <a:solidFill>
            <a:srgbClr val="C9A84C"/>
          </a:solidFill>
          <a:ln/>
        </p:spPr>
      </p:sp>
      <p:sp>
        <p:nvSpPr>
          <p:cNvPr id="7" name="Shape 5"/>
          <p:cNvSpPr/>
          <p:nvPr/>
        </p:nvSpPr>
        <p:spPr>
          <a:xfrm>
            <a:off x="804672" y="2148840"/>
            <a:ext cx="2600858" cy="310896"/>
          </a:xfrm>
          <a:prstGeom prst="roundRect">
            <a:avLst>
              <a:gd name="adj" fmla="val 50000"/>
            </a:avLst>
          </a:prstGeom>
          <a:solidFill>
            <a:srgbClr val="C9A84C"/>
          </a:solidFill>
          <a:ln/>
        </p:spPr>
      </p:sp>
      <p:sp>
        <p:nvSpPr>
          <p:cNvPr id="8" name="Text 6"/>
          <p:cNvSpPr/>
          <p:nvPr/>
        </p:nvSpPr>
        <p:spPr>
          <a:xfrm>
            <a:off x="804672" y="2148840"/>
            <a:ext cx="2600858" cy="310896"/>
          </a:xfrm>
          <a:prstGeom prst="rect">
            <a:avLst/>
          </a:prstGeom>
          <a:noFill/>
          <a:ln/>
        </p:spPr>
        <p:txBody>
          <a:bodyPr wrap="square" lIns="0" tIns="0" rIns="0" bIns="0" rtlCol="0" anchor="ctr"/>
          <a:lstStyle/>
          <a:p>
            <a:pPr algn="ctr" indent="0" marL="0">
              <a:buNone/>
            </a:pPr>
            <a:r>
              <a:rPr lang="en-US" sz="950" b="1" spc="150" kern="0" dirty="0">
                <a:solidFill>
                  <a:srgbClr val="0A0F1A"/>
                </a:solidFill>
                <a:latin typeface="Poppins" pitchFamily="34" charset="0"/>
                <a:ea typeface="Poppins" pitchFamily="34" charset="-122"/>
                <a:cs typeface="Poppins" pitchFamily="34" charset="-120"/>
              </a:rPr>
              <a:t>CROISSANCE</a:t>
            </a:r>
            <a:endParaRPr lang="en-US" sz="950" dirty="0"/>
          </a:p>
        </p:txBody>
      </p:sp>
      <p:sp>
        <p:nvSpPr>
          <p:cNvPr id="9" name="Text 7"/>
          <p:cNvSpPr/>
          <p:nvPr/>
        </p:nvSpPr>
        <p:spPr>
          <a:xfrm>
            <a:off x="804672" y="2651760"/>
            <a:ext cx="3003194" cy="640080"/>
          </a:xfrm>
          <a:prstGeom prst="rect">
            <a:avLst/>
          </a:prstGeom>
          <a:noFill/>
          <a:ln/>
        </p:spPr>
        <p:txBody>
          <a:bodyPr wrap="square" lIns="0" tIns="0" rIns="0" bIns="0" rtlCol="0" anchor="t"/>
          <a:lstStyle/>
          <a:p>
            <a:pPr indent="0" marL="0">
              <a:lnSpc>
                <a:spcPct val="100000"/>
              </a:lnSpc>
              <a:buNone/>
            </a:pPr>
            <a:r>
              <a:rPr lang="en-US" sz="1550" b="1" dirty="0">
                <a:solidFill>
                  <a:srgbClr val="0A0F1A"/>
                </a:solidFill>
                <a:latin typeface="Poppins" pitchFamily="34" charset="0"/>
                <a:ea typeface="Poppins" pitchFamily="34" charset="-122"/>
                <a:cs typeface="Poppins" pitchFamily="34" charset="-120"/>
              </a:rPr>
              <a:t>Capter le self-service</a:t>
            </a:r>
            <a:endParaRPr lang="en-US" sz="1550" dirty="0"/>
          </a:p>
        </p:txBody>
      </p:sp>
      <p:sp>
        <p:nvSpPr>
          <p:cNvPr id="10" name="Text 8"/>
          <p:cNvSpPr/>
          <p:nvPr/>
        </p:nvSpPr>
        <p:spPr>
          <a:xfrm>
            <a:off x="804672" y="3337560"/>
            <a:ext cx="3003194" cy="1554480"/>
          </a:xfrm>
          <a:prstGeom prst="rect">
            <a:avLst/>
          </a:prstGeom>
          <a:noFill/>
          <a:ln/>
        </p:spPr>
        <p:txBody>
          <a:bodyPr wrap="square" lIns="0" tIns="0" rIns="0" bIns="0" rtlCol="0" anchor="t"/>
          <a:lstStyle/>
          <a:p>
            <a:pPr indent="0" marL="0">
              <a:lnSpc>
                <a:spcPct val="110000"/>
              </a:lnSpc>
              <a:buNone/>
            </a:pPr>
            <a:r>
              <a:rPr lang="en-US" sz="1150" dirty="0">
                <a:solidFill>
                  <a:srgbClr val="5A6473"/>
                </a:solidFill>
                <a:latin typeface="Poppins" pitchFamily="34" charset="0"/>
                <a:ea typeface="Poppins" pitchFamily="34" charset="-122"/>
                <a:cs typeface="Poppins" pitchFamily="34" charset="-120"/>
              </a:rPr>
              <a:t>39 % des gros deals (+500 000 $) passent par self-service/remote : une présence forte capte un marché aujourd’hui invisible.</a:t>
            </a:r>
            <a:endParaRPr lang="en-US" sz="1150" dirty="0"/>
          </a:p>
        </p:txBody>
      </p:sp>
      <p:sp>
        <p:nvSpPr>
          <p:cNvPr id="11" name="Shape 9"/>
          <p:cNvSpPr/>
          <p:nvPr/>
        </p:nvSpPr>
        <p:spPr>
          <a:xfrm>
            <a:off x="804672" y="4983480"/>
            <a:ext cx="3003194" cy="0"/>
          </a:xfrm>
          <a:prstGeom prst="line">
            <a:avLst/>
          </a:prstGeom>
          <a:noFill/>
          <a:ln w="6350">
            <a:solidFill>
              <a:srgbClr val="E2E4E9"/>
            </a:solidFill>
            <a:prstDash val="solid"/>
          </a:ln>
        </p:spPr>
      </p:sp>
      <p:sp>
        <p:nvSpPr>
          <p:cNvPr id="12" name="Text 10"/>
          <p:cNvSpPr/>
          <p:nvPr/>
        </p:nvSpPr>
        <p:spPr>
          <a:xfrm>
            <a:off x="804672" y="5056632"/>
            <a:ext cx="3003194" cy="731520"/>
          </a:xfrm>
          <a:prstGeom prst="rect">
            <a:avLst/>
          </a:prstGeom>
          <a:noFill/>
          <a:ln/>
        </p:spPr>
        <p:txBody>
          <a:bodyPr wrap="square" lIns="0" tIns="0" rIns="0" bIns="0" rtlCol="0" anchor="t"/>
          <a:lstStyle/>
          <a:p>
            <a:pPr indent="0" marL="0">
              <a:lnSpc>
                <a:spcPct val="105000"/>
              </a:lnSpc>
              <a:buNone/>
            </a:pPr>
            <a:r>
              <a:rPr lang="en-US" sz="1100" b="1" dirty="0">
                <a:solidFill>
                  <a:srgbClr val="C9A84C"/>
                </a:solidFill>
                <a:latin typeface="Poppins" pitchFamily="34" charset="0"/>
                <a:ea typeface="Poppins" pitchFamily="34" charset="-122"/>
                <a:cs typeface="Poppins" pitchFamily="34" charset="-120"/>
              </a:rPr>
              <a:t>IMPACT  </a:t>
            </a:r>
            <a:pPr indent="0" marL="0">
              <a:lnSpc>
                <a:spcPct val="105000"/>
              </a:lnSpc>
              <a:buNone/>
            </a:pPr>
            <a:r>
              <a:rPr lang="en-US" sz="1100" i="1" dirty="0">
                <a:solidFill>
                  <a:srgbClr val="0A0F1A"/>
                </a:solidFill>
                <a:latin typeface="Poppins" pitchFamily="34" charset="0"/>
                <a:ea typeface="Poppins" pitchFamily="34" charset="-122"/>
                <a:cs typeface="Poppins" pitchFamily="34" charset="-120"/>
              </a:rPr>
              <a:t>Grainger : +10,3 % en un an</a:t>
            </a:r>
            <a:endParaRPr lang="en-US" sz="1100" dirty="0"/>
          </a:p>
        </p:txBody>
      </p:sp>
      <p:sp>
        <p:nvSpPr>
          <p:cNvPr id="13" name="Shape 11"/>
          <p:cNvSpPr/>
          <p:nvPr/>
        </p:nvSpPr>
        <p:spPr>
          <a:xfrm>
            <a:off x="4338218" y="1874520"/>
            <a:ext cx="3515258" cy="402336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14" name="Shape 12"/>
          <p:cNvSpPr/>
          <p:nvPr/>
        </p:nvSpPr>
        <p:spPr>
          <a:xfrm>
            <a:off x="4338218" y="1874520"/>
            <a:ext cx="64008" cy="4023360"/>
          </a:xfrm>
          <a:prstGeom prst="rect">
            <a:avLst/>
          </a:prstGeom>
          <a:solidFill>
            <a:srgbClr val="C9A84C"/>
          </a:solidFill>
          <a:ln/>
        </p:spPr>
      </p:sp>
      <p:sp>
        <p:nvSpPr>
          <p:cNvPr id="15" name="Shape 13"/>
          <p:cNvSpPr/>
          <p:nvPr/>
        </p:nvSpPr>
        <p:spPr>
          <a:xfrm>
            <a:off x="4594250" y="2148840"/>
            <a:ext cx="2600858" cy="310896"/>
          </a:xfrm>
          <a:prstGeom prst="roundRect">
            <a:avLst>
              <a:gd name="adj" fmla="val 50000"/>
            </a:avLst>
          </a:prstGeom>
          <a:solidFill>
            <a:srgbClr val="C9A84C"/>
          </a:solidFill>
          <a:ln/>
        </p:spPr>
      </p:sp>
      <p:sp>
        <p:nvSpPr>
          <p:cNvPr id="16" name="Text 14"/>
          <p:cNvSpPr/>
          <p:nvPr/>
        </p:nvSpPr>
        <p:spPr>
          <a:xfrm>
            <a:off x="4594250" y="2148840"/>
            <a:ext cx="2600858" cy="310896"/>
          </a:xfrm>
          <a:prstGeom prst="rect">
            <a:avLst/>
          </a:prstGeom>
          <a:noFill/>
          <a:ln/>
        </p:spPr>
        <p:txBody>
          <a:bodyPr wrap="square" lIns="0" tIns="0" rIns="0" bIns="0" rtlCol="0" anchor="ctr"/>
          <a:lstStyle/>
          <a:p>
            <a:pPr algn="ctr" indent="0" marL="0">
              <a:buNone/>
            </a:pPr>
            <a:r>
              <a:rPr lang="en-US" sz="950" b="1" spc="150" kern="0" dirty="0">
                <a:solidFill>
                  <a:srgbClr val="0A0F1A"/>
                </a:solidFill>
                <a:latin typeface="Poppins" pitchFamily="34" charset="0"/>
                <a:ea typeface="Poppins" pitchFamily="34" charset="-122"/>
                <a:cs typeface="Poppins" pitchFamily="34" charset="-120"/>
              </a:rPr>
              <a:t>RISQUES</a:t>
            </a:r>
            <a:endParaRPr lang="en-US" sz="950" dirty="0"/>
          </a:p>
        </p:txBody>
      </p:sp>
      <p:sp>
        <p:nvSpPr>
          <p:cNvPr id="17" name="Text 15"/>
          <p:cNvSpPr/>
          <p:nvPr/>
        </p:nvSpPr>
        <p:spPr>
          <a:xfrm>
            <a:off x="4594250" y="2651760"/>
            <a:ext cx="3003194" cy="640080"/>
          </a:xfrm>
          <a:prstGeom prst="rect">
            <a:avLst/>
          </a:prstGeom>
          <a:noFill/>
          <a:ln/>
        </p:spPr>
        <p:txBody>
          <a:bodyPr wrap="square" lIns="0" tIns="0" rIns="0" bIns="0" rtlCol="0" anchor="t"/>
          <a:lstStyle/>
          <a:p>
            <a:pPr indent="0" marL="0">
              <a:lnSpc>
                <a:spcPct val="100000"/>
              </a:lnSpc>
              <a:buNone/>
            </a:pPr>
            <a:r>
              <a:rPr lang="en-US" sz="1550" b="1" dirty="0">
                <a:solidFill>
                  <a:srgbClr val="0A0F1A"/>
                </a:solidFill>
                <a:latin typeface="Poppins" pitchFamily="34" charset="0"/>
                <a:ea typeface="Poppins" pitchFamily="34" charset="-122"/>
                <a:cs typeface="Poppins" pitchFamily="34" charset="-120"/>
              </a:rPr>
              <a:t>Ne pas être contourné</a:t>
            </a:r>
            <a:endParaRPr lang="en-US" sz="1550" dirty="0"/>
          </a:p>
        </p:txBody>
      </p:sp>
      <p:sp>
        <p:nvSpPr>
          <p:cNvPr id="18" name="Text 16"/>
          <p:cNvSpPr/>
          <p:nvPr/>
        </p:nvSpPr>
        <p:spPr>
          <a:xfrm>
            <a:off x="4594250" y="3337560"/>
            <a:ext cx="3003194" cy="1554480"/>
          </a:xfrm>
          <a:prstGeom prst="rect">
            <a:avLst/>
          </a:prstGeom>
          <a:noFill/>
          <a:ln/>
        </p:spPr>
        <p:txBody>
          <a:bodyPr wrap="square" lIns="0" tIns="0" rIns="0" bIns="0" rtlCol="0" anchor="t"/>
          <a:lstStyle/>
          <a:p>
            <a:pPr indent="0" marL="0">
              <a:lnSpc>
                <a:spcPct val="110000"/>
              </a:lnSpc>
              <a:buNone/>
            </a:pPr>
            <a:r>
              <a:rPr lang="en-US" sz="1150" dirty="0">
                <a:solidFill>
                  <a:srgbClr val="5A6473"/>
                </a:solidFill>
                <a:latin typeface="Poppins" pitchFamily="34" charset="0"/>
                <a:ea typeface="Poppins" pitchFamily="34" charset="-122"/>
                <a:cs typeface="Poppins" pitchFamily="34" charset="-120"/>
              </a:rPr>
              <a:t>61 % préfèrent décider sans commercial ; sans Gibraltar digital, une part massive du marché vous contourne en silence.</a:t>
            </a:r>
            <a:endParaRPr lang="en-US" sz="1150" dirty="0"/>
          </a:p>
        </p:txBody>
      </p:sp>
      <p:sp>
        <p:nvSpPr>
          <p:cNvPr id="19" name="Shape 17"/>
          <p:cNvSpPr/>
          <p:nvPr/>
        </p:nvSpPr>
        <p:spPr>
          <a:xfrm>
            <a:off x="4594250" y="4983480"/>
            <a:ext cx="3003194" cy="0"/>
          </a:xfrm>
          <a:prstGeom prst="line">
            <a:avLst/>
          </a:prstGeom>
          <a:noFill/>
          <a:ln w="6350">
            <a:solidFill>
              <a:srgbClr val="E2E4E9"/>
            </a:solidFill>
            <a:prstDash val="solid"/>
          </a:ln>
        </p:spPr>
      </p:sp>
      <p:sp>
        <p:nvSpPr>
          <p:cNvPr id="20" name="Text 18"/>
          <p:cNvSpPr/>
          <p:nvPr/>
        </p:nvSpPr>
        <p:spPr>
          <a:xfrm>
            <a:off x="4594250" y="5056632"/>
            <a:ext cx="3003194" cy="731520"/>
          </a:xfrm>
          <a:prstGeom prst="rect">
            <a:avLst/>
          </a:prstGeom>
          <a:noFill/>
          <a:ln/>
        </p:spPr>
        <p:txBody>
          <a:bodyPr wrap="square" lIns="0" tIns="0" rIns="0" bIns="0" rtlCol="0" anchor="t"/>
          <a:lstStyle/>
          <a:p>
            <a:pPr indent="0" marL="0">
              <a:lnSpc>
                <a:spcPct val="105000"/>
              </a:lnSpc>
              <a:buNone/>
            </a:pPr>
            <a:r>
              <a:rPr lang="en-US" sz="1100" b="1" dirty="0">
                <a:solidFill>
                  <a:srgbClr val="C9A84C"/>
                </a:solidFill>
                <a:latin typeface="Poppins" pitchFamily="34" charset="0"/>
                <a:ea typeface="Poppins" pitchFamily="34" charset="-122"/>
                <a:cs typeface="Poppins" pitchFamily="34" charset="-120"/>
              </a:rPr>
              <a:t>IMPACT  </a:t>
            </a:r>
            <a:pPr indent="0" marL="0">
              <a:lnSpc>
                <a:spcPct val="105000"/>
              </a:lnSpc>
              <a:buNone/>
            </a:pPr>
            <a:r>
              <a:rPr lang="en-US" sz="1100" i="1" dirty="0">
                <a:solidFill>
                  <a:srgbClr val="0A0F1A"/>
                </a:solidFill>
                <a:latin typeface="Poppins" pitchFamily="34" charset="0"/>
                <a:ea typeface="Poppins" pitchFamily="34" charset="-122"/>
                <a:cs typeface="Poppins" pitchFamily="34" charset="-120"/>
              </a:rPr>
              <a:t>54 % changent si mauvaise expérience</a:t>
            </a:r>
            <a:endParaRPr lang="en-US" sz="1100" dirty="0"/>
          </a:p>
        </p:txBody>
      </p:sp>
      <p:sp>
        <p:nvSpPr>
          <p:cNvPr id="21" name="Shape 19"/>
          <p:cNvSpPr/>
          <p:nvPr/>
        </p:nvSpPr>
        <p:spPr>
          <a:xfrm>
            <a:off x="8127797" y="1874520"/>
            <a:ext cx="3515258" cy="402336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22" name="Shape 20"/>
          <p:cNvSpPr/>
          <p:nvPr/>
        </p:nvSpPr>
        <p:spPr>
          <a:xfrm>
            <a:off x="8127797" y="1874520"/>
            <a:ext cx="64008" cy="4023360"/>
          </a:xfrm>
          <a:prstGeom prst="rect">
            <a:avLst/>
          </a:prstGeom>
          <a:solidFill>
            <a:srgbClr val="C9A84C"/>
          </a:solidFill>
          <a:ln/>
        </p:spPr>
      </p:sp>
      <p:sp>
        <p:nvSpPr>
          <p:cNvPr id="23" name="Shape 21"/>
          <p:cNvSpPr/>
          <p:nvPr/>
        </p:nvSpPr>
        <p:spPr>
          <a:xfrm>
            <a:off x="8383829" y="2148840"/>
            <a:ext cx="2600858" cy="310896"/>
          </a:xfrm>
          <a:prstGeom prst="roundRect">
            <a:avLst>
              <a:gd name="adj" fmla="val 50000"/>
            </a:avLst>
          </a:prstGeom>
          <a:solidFill>
            <a:srgbClr val="C9A84C"/>
          </a:solidFill>
          <a:ln/>
        </p:spPr>
      </p:sp>
      <p:sp>
        <p:nvSpPr>
          <p:cNvPr id="24" name="Text 22"/>
          <p:cNvSpPr/>
          <p:nvPr/>
        </p:nvSpPr>
        <p:spPr>
          <a:xfrm>
            <a:off x="8383829" y="2148840"/>
            <a:ext cx="2600858" cy="310896"/>
          </a:xfrm>
          <a:prstGeom prst="rect">
            <a:avLst/>
          </a:prstGeom>
          <a:noFill/>
          <a:ln/>
        </p:spPr>
        <p:txBody>
          <a:bodyPr wrap="square" lIns="0" tIns="0" rIns="0" bIns="0" rtlCol="0" anchor="ctr"/>
          <a:lstStyle/>
          <a:p>
            <a:pPr algn="ctr" indent="0" marL="0">
              <a:buNone/>
            </a:pPr>
            <a:r>
              <a:rPr lang="en-US" sz="950" b="1" spc="150" kern="0" dirty="0">
                <a:solidFill>
                  <a:srgbClr val="0A0F1A"/>
                </a:solidFill>
                <a:latin typeface="Poppins" pitchFamily="34" charset="0"/>
                <a:ea typeface="Poppins" pitchFamily="34" charset="-122"/>
                <a:cs typeface="Poppins" pitchFamily="34" charset="-120"/>
              </a:rPr>
              <a:t>COÛTS</a:t>
            </a:r>
            <a:endParaRPr lang="en-US" sz="950" dirty="0"/>
          </a:p>
        </p:txBody>
      </p:sp>
      <p:sp>
        <p:nvSpPr>
          <p:cNvPr id="25" name="Text 23"/>
          <p:cNvSpPr/>
          <p:nvPr/>
        </p:nvSpPr>
        <p:spPr>
          <a:xfrm>
            <a:off x="8383829" y="2651760"/>
            <a:ext cx="3003194" cy="640080"/>
          </a:xfrm>
          <a:prstGeom prst="rect">
            <a:avLst/>
          </a:prstGeom>
          <a:noFill/>
          <a:ln/>
        </p:spPr>
        <p:txBody>
          <a:bodyPr wrap="square" lIns="0" tIns="0" rIns="0" bIns="0" rtlCol="0" anchor="t"/>
          <a:lstStyle/>
          <a:p>
            <a:pPr indent="0" marL="0">
              <a:lnSpc>
                <a:spcPct val="100000"/>
              </a:lnSpc>
              <a:buNone/>
            </a:pPr>
            <a:r>
              <a:rPr lang="en-US" sz="1550" b="1" dirty="0">
                <a:solidFill>
                  <a:srgbClr val="0A0F1A"/>
                </a:solidFill>
                <a:latin typeface="Poppins" pitchFamily="34" charset="0"/>
                <a:ea typeface="Poppins" pitchFamily="34" charset="-122"/>
                <a:cs typeface="Poppins" pitchFamily="34" charset="-120"/>
              </a:rPr>
              <a:t>Stopper la dispersion</a:t>
            </a:r>
            <a:endParaRPr lang="en-US" sz="1550" dirty="0"/>
          </a:p>
        </p:txBody>
      </p:sp>
      <p:sp>
        <p:nvSpPr>
          <p:cNvPr id="26" name="Text 24"/>
          <p:cNvSpPr/>
          <p:nvPr/>
        </p:nvSpPr>
        <p:spPr>
          <a:xfrm>
            <a:off x="8383829" y="3337560"/>
            <a:ext cx="3003194" cy="1554480"/>
          </a:xfrm>
          <a:prstGeom prst="rect">
            <a:avLst/>
          </a:prstGeom>
          <a:noFill/>
          <a:ln/>
        </p:spPr>
        <p:txBody>
          <a:bodyPr wrap="square" lIns="0" tIns="0" rIns="0" bIns="0" rtlCol="0" anchor="t"/>
          <a:lstStyle/>
          <a:p>
            <a:pPr indent="0" marL="0">
              <a:lnSpc>
                <a:spcPct val="110000"/>
              </a:lnSpc>
              <a:buNone/>
            </a:pPr>
            <a:r>
              <a:rPr lang="en-US" sz="1150" dirty="0">
                <a:solidFill>
                  <a:srgbClr val="5A6473"/>
                </a:solidFill>
                <a:latin typeface="Poppins" pitchFamily="34" charset="0"/>
                <a:ea typeface="Poppins" pitchFamily="34" charset="-122"/>
                <a:cs typeface="Poppins" pitchFamily="34" charset="-120"/>
              </a:rPr>
              <a:t>Couvrir tous les canaux sans budget pour en tenir aucun gaspille la flotte : concentrer libère des ressources.</a:t>
            </a:r>
            <a:endParaRPr lang="en-US" sz="1150" dirty="0"/>
          </a:p>
        </p:txBody>
      </p:sp>
      <p:sp>
        <p:nvSpPr>
          <p:cNvPr id="27" name="Shape 25"/>
          <p:cNvSpPr/>
          <p:nvPr/>
        </p:nvSpPr>
        <p:spPr>
          <a:xfrm>
            <a:off x="8383829" y="4983480"/>
            <a:ext cx="3003194" cy="0"/>
          </a:xfrm>
          <a:prstGeom prst="line">
            <a:avLst/>
          </a:prstGeom>
          <a:noFill/>
          <a:ln w="6350">
            <a:solidFill>
              <a:srgbClr val="E2E4E9"/>
            </a:solidFill>
            <a:prstDash val="solid"/>
          </a:ln>
        </p:spPr>
      </p:sp>
      <p:sp>
        <p:nvSpPr>
          <p:cNvPr id="28" name="Text 26"/>
          <p:cNvSpPr/>
          <p:nvPr/>
        </p:nvSpPr>
        <p:spPr>
          <a:xfrm>
            <a:off x="8383829" y="5056632"/>
            <a:ext cx="3003194" cy="731520"/>
          </a:xfrm>
          <a:prstGeom prst="rect">
            <a:avLst/>
          </a:prstGeom>
          <a:noFill/>
          <a:ln/>
        </p:spPr>
        <p:txBody>
          <a:bodyPr wrap="square" lIns="0" tIns="0" rIns="0" bIns="0" rtlCol="0" anchor="t"/>
          <a:lstStyle/>
          <a:p>
            <a:pPr indent="0" marL="0">
              <a:lnSpc>
                <a:spcPct val="105000"/>
              </a:lnSpc>
              <a:buNone/>
            </a:pPr>
            <a:r>
              <a:rPr lang="en-US" sz="1100" b="1" dirty="0">
                <a:solidFill>
                  <a:srgbClr val="C9A84C"/>
                </a:solidFill>
                <a:latin typeface="Poppins" pitchFamily="34" charset="0"/>
                <a:ea typeface="Poppins" pitchFamily="34" charset="-122"/>
                <a:cs typeface="Poppins" pitchFamily="34" charset="-120"/>
              </a:rPr>
              <a:t>IMPACT  </a:t>
            </a:r>
            <a:pPr indent="0" marL="0">
              <a:lnSpc>
                <a:spcPct val="105000"/>
              </a:lnSpc>
              <a:buNone/>
            </a:pPr>
            <a:r>
              <a:rPr lang="en-US" sz="1100" i="1" dirty="0">
                <a:solidFill>
                  <a:srgbClr val="0A0F1A"/>
                </a:solidFill>
                <a:latin typeface="Poppins" pitchFamily="34" charset="0"/>
                <a:ea typeface="Poppins" pitchFamily="34" charset="-122"/>
                <a:cs typeface="Poppins" pitchFamily="34" charset="-120"/>
              </a:rPr>
              <a:t>4 canaux prioritaires max / persona</a:t>
            </a:r>
            <a:endParaRPr lang="en-US" sz="1100" dirty="0"/>
          </a:p>
        </p:txBody>
      </p:sp>
      <p:sp>
        <p:nvSpPr>
          <p:cNvPr id="29" name="Shape 27"/>
          <p:cNvSpPr/>
          <p:nvPr/>
        </p:nvSpPr>
        <p:spPr>
          <a:xfrm>
            <a:off x="548640" y="6437376"/>
            <a:ext cx="11094415" cy="0"/>
          </a:xfrm>
          <a:prstGeom prst="line">
            <a:avLst/>
          </a:prstGeom>
          <a:noFill/>
          <a:ln w="9525">
            <a:solidFill>
              <a:srgbClr val="E2E4E9"/>
            </a:solidFill>
            <a:prstDash val="solid"/>
          </a:ln>
        </p:spPr>
      </p:sp>
      <p:sp>
        <p:nvSpPr>
          <p:cNvPr id="30" name="Text 28"/>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5A6473"/>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31" name="Text 29"/>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5A6473"/>
                </a:solidFill>
                <a:latin typeface="Poppins" pitchFamily="34" charset="0"/>
                <a:ea typeface="Poppins" pitchFamily="34" charset="-122"/>
                <a:cs typeface="Poppins" pitchFamily="34" charset="-120"/>
              </a:rPr>
              <a:t>03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548640" y="498348"/>
            <a:ext cx="118872" cy="118872"/>
          </a:xfrm>
          <a:prstGeom prst="rect">
            <a:avLst/>
          </a:prstGeom>
          <a:solidFill>
            <a:srgbClr val="C9A84C"/>
          </a:solidFill>
          <a:ln/>
        </p:spPr>
      </p:sp>
      <p:sp>
        <p:nvSpPr>
          <p:cNvPr id="3" name="Text 1"/>
          <p:cNvSpPr/>
          <p:nvPr/>
        </p:nvSpPr>
        <p:spPr>
          <a:xfrm>
            <a:off x="786384" y="45720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I · LE CHAMP DE BATAILLE MODERNE</a:t>
            </a:r>
            <a:endParaRPr lang="en-US" sz="1050" dirty="0"/>
          </a:p>
        </p:txBody>
      </p:sp>
      <p:sp>
        <p:nvSpPr>
          <p:cNvPr id="4" name="Text 2"/>
          <p:cNvSpPr/>
          <p:nvPr/>
        </p:nvSpPr>
        <p:spPr>
          <a:xfrm>
            <a:off x="548640" y="786384"/>
            <a:ext cx="11094415" cy="960120"/>
          </a:xfrm>
          <a:prstGeom prst="rect">
            <a:avLst/>
          </a:prstGeom>
          <a:noFill/>
          <a:ln/>
        </p:spPr>
        <p:txBody>
          <a:bodyPr wrap="square" lIns="0" tIns="0" rIns="0" bIns="0" rtlCol="0" anchor="t"/>
          <a:lstStyle/>
          <a:p>
            <a:pPr indent="0" marL="0">
              <a:lnSpc>
                <a:spcPct val="102000"/>
              </a:lnSpc>
              <a:buNone/>
            </a:pPr>
            <a:r>
              <a:rPr lang="en-US" sz="2100" b="1" dirty="0">
                <a:solidFill>
                  <a:srgbClr val="0A0F1A"/>
                </a:solidFill>
                <a:latin typeface="Poppins" pitchFamily="34" charset="0"/>
                <a:ea typeface="Poppins" pitchFamily="34" charset="-122"/>
                <a:cs typeface="Poppins" pitchFamily="34" charset="-120"/>
              </a:rPr>
              <a:t>Plus de 10 canaux dans le parcours d’achat : la présence dispersée ne crée plus aucun avantage</a:t>
            </a:r>
            <a:endParaRPr lang="en-US" sz="2100" dirty="0"/>
          </a:p>
        </p:txBody>
      </p:sp>
      <p:sp>
        <p:nvSpPr>
          <p:cNvPr id="5" name="Text 3"/>
          <p:cNvSpPr/>
          <p:nvPr/>
        </p:nvSpPr>
        <p:spPr>
          <a:xfrm>
            <a:off x="548640" y="1783080"/>
            <a:ext cx="11094415" cy="640080"/>
          </a:xfrm>
          <a:prstGeom prst="rect">
            <a:avLst/>
          </a:prstGeom>
          <a:noFill/>
          <a:ln/>
        </p:spPr>
        <p:txBody>
          <a:bodyPr wrap="square" lIns="0" tIns="0" rIns="0" bIns="0" rtlCol="0" anchor="t"/>
          <a:lstStyle/>
          <a:p>
            <a:pPr indent="0" marL="0">
              <a:lnSpc>
                <a:spcPct val="110000"/>
              </a:lnSpc>
              <a:buNone/>
            </a:pPr>
            <a:r>
              <a:rPr lang="en-US" sz="1300" i="1" dirty="0">
                <a:solidFill>
                  <a:srgbClr val="5A6473"/>
                </a:solidFill>
                <a:latin typeface="Poppins" pitchFamily="34" charset="0"/>
                <a:ea typeface="Poppins" pitchFamily="34" charset="-122"/>
                <a:cs typeface="Poppins" pitchFamily="34" charset="-120"/>
              </a:rPr>
              <a:t>Plus les canaux se multiplient, moins les équipes savent où concentrer : être partout, c’est n’être nulle part.</a:t>
            </a:r>
            <a:endParaRPr lang="en-US" sz="1300" dirty="0"/>
          </a:p>
        </p:txBody>
      </p:sp>
      <p:sp>
        <p:nvSpPr>
          <p:cNvPr id="6" name="Shape 4"/>
          <p:cNvSpPr/>
          <p:nvPr/>
        </p:nvSpPr>
        <p:spPr>
          <a:xfrm>
            <a:off x="548640" y="2697480"/>
            <a:ext cx="3515258" cy="3017520"/>
          </a:xfrm>
          <a:prstGeom prst="rect">
            <a:avLst/>
          </a:prstGeom>
          <a:solidFill>
            <a:srgbClr val="F5F6F8"/>
          </a:solidFill>
          <a:ln w="9525">
            <a:solidFill>
              <a:srgbClr val="F5F6F8"/>
            </a:solidFill>
            <a:prstDash val="solid"/>
          </a:ln>
        </p:spPr>
      </p:sp>
      <p:sp>
        <p:nvSpPr>
          <p:cNvPr id="7" name="Shape 5"/>
          <p:cNvSpPr/>
          <p:nvPr/>
        </p:nvSpPr>
        <p:spPr>
          <a:xfrm>
            <a:off x="548640" y="2697480"/>
            <a:ext cx="64008" cy="3017520"/>
          </a:xfrm>
          <a:prstGeom prst="rect">
            <a:avLst/>
          </a:prstGeom>
          <a:solidFill>
            <a:srgbClr val="C9A84C"/>
          </a:solidFill>
          <a:ln/>
        </p:spPr>
      </p:sp>
      <p:sp>
        <p:nvSpPr>
          <p:cNvPr id="8" name="Text 6"/>
          <p:cNvSpPr/>
          <p:nvPr/>
        </p:nvSpPr>
        <p:spPr>
          <a:xfrm>
            <a:off x="804672" y="3108960"/>
            <a:ext cx="3058058" cy="1097280"/>
          </a:xfrm>
          <a:prstGeom prst="rect">
            <a:avLst/>
          </a:prstGeom>
          <a:noFill/>
          <a:ln/>
        </p:spPr>
        <p:txBody>
          <a:bodyPr wrap="square" lIns="0" tIns="0" rIns="0" bIns="0" rtlCol="0" anchor="ctr"/>
          <a:lstStyle/>
          <a:p>
            <a:pPr indent="0" marL="0">
              <a:buNone/>
            </a:pPr>
            <a:r>
              <a:rPr lang="en-US" sz="4600" b="1" dirty="0">
                <a:solidFill>
                  <a:srgbClr val="0A0F1A"/>
                </a:solidFill>
                <a:latin typeface="Poppins" pitchFamily="34" charset="0"/>
                <a:ea typeface="Poppins" pitchFamily="34" charset="-122"/>
                <a:cs typeface="Poppins" pitchFamily="34" charset="-120"/>
              </a:rPr>
              <a:t>10,2</a:t>
            </a:r>
            <a:endParaRPr lang="en-US" sz="4600" dirty="0"/>
          </a:p>
        </p:txBody>
      </p:sp>
      <p:sp>
        <p:nvSpPr>
          <p:cNvPr id="9" name="Text 7"/>
          <p:cNvSpPr/>
          <p:nvPr/>
        </p:nvSpPr>
        <p:spPr>
          <a:xfrm>
            <a:off x="804672" y="4251960"/>
            <a:ext cx="3003194" cy="1005840"/>
          </a:xfrm>
          <a:prstGeom prst="rect">
            <a:avLst/>
          </a:prstGeom>
          <a:noFill/>
          <a:ln/>
        </p:spPr>
        <p:txBody>
          <a:bodyPr wrap="square" lIns="0" tIns="0" rIns="0" bIns="0" rtlCol="0" anchor="t"/>
          <a:lstStyle/>
          <a:p>
            <a:pPr indent="0" marL="0">
              <a:lnSpc>
                <a:spcPct val="108000"/>
              </a:lnSpc>
              <a:buNone/>
            </a:pPr>
            <a:r>
              <a:rPr lang="en-US" sz="1200" dirty="0">
                <a:solidFill>
                  <a:srgbClr val="5A6473"/>
                </a:solidFill>
                <a:latin typeface="Poppins" pitchFamily="34" charset="0"/>
                <a:ea typeface="Poppins" pitchFamily="34" charset="-122"/>
                <a:cs typeface="Poppins" pitchFamily="34" charset="-120"/>
              </a:rPr>
              <a:t>canaux en moyenne dans le parcours d’achat B2B, contre 5 en 2016 (McKinsey).</a:t>
            </a:r>
            <a:endParaRPr lang="en-US" sz="1200" dirty="0"/>
          </a:p>
        </p:txBody>
      </p:sp>
      <p:sp>
        <p:nvSpPr>
          <p:cNvPr id="10" name="Shape 8"/>
          <p:cNvSpPr/>
          <p:nvPr/>
        </p:nvSpPr>
        <p:spPr>
          <a:xfrm>
            <a:off x="4338218" y="2697480"/>
            <a:ext cx="3515258" cy="3017520"/>
          </a:xfrm>
          <a:prstGeom prst="rect">
            <a:avLst/>
          </a:prstGeom>
          <a:solidFill>
            <a:srgbClr val="F5F6F8"/>
          </a:solidFill>
          <a:ln w="9525">
            <a:solidFill>
              <a:srgbClr val="F5F6F8"/>
            </a:solidFill>
            <a:prstDash val="solid"/>
          </a:ln>
        </p:spPr>
      </p:sp>
      <p:sp>
        <p:nvSpPr>
          <p:cNvPr id="11" name="Shape 9"/>
          <p:cNvSpPr/>
          <p:nvPr/>
        </p:nvSpPr>
        <p:spPr>
          <a:xfrm>
            <a:off x="4338218" y="2697480"/>
            <a:ext cx="64008" cy="3017520"/>
          </a:xfrm>
          <a:prstGeom prst="rect">
            <a:avLst/>
          </a:prstGeom>
          <a:solidFill>
            <a:srgbClr val="C9A84C"/>
          </a:solidFill>
          <a:ln/>
        </p:spPr>
      </p:sp>
      <p:sp>
        <p:nvSpPr>
          <p:cNvPr id="12" name="Text 10"/>
          <p:cNvSpPr/>
          <p:nvPr/>
        </p:nvSpPr>
        <p:spPr>
          <a:xfrm>
            <a:off x="4594250" y="3108960"/>
            <a:ext cx="3058058" cy="1097280"/>
          </a:xfrm>
          <a:prstGeom prst="rect">
            <a:avLst/>
          </a:prstGeom>
          <a:noFill/>
          <a:ln/>
        </p:spPr>
        <p:txBody>
          <a:bodyPr wrap="square" lIns="0" tIns="0" rIns="0" bIns="0" rtlCol="0" anchor="ctr"/>
          <a:lstStyle/>
          <a:p>
            <a:pPr indent="0" marL="0">
              <a:buNone/>
            </a:pPr>
            <a:r>
              <a:rPr lang="en-US" sz="4600" b="1" dirty="0">
                <a:solidFill>
                  <a:srgbClr val="0A0F1A"/>
                </a:solidFill>
                <a:latin typeface="Poppins" pitchFamily="34" charset="0"/>
                <a:ea typeface="Poppins" pitchFamily="34" charset="-122"/>
                <a:cs typeface="Poppins" pitchFamily="34" charset="-120"/>
              </a:rPr>
              <a:t>61 %</a:t>
            </a:r>
            <a:endParaRPr lang="en-US" sz="4600" dirty="0"/>
          </a:p>
        </p:txBody>
      </p:sp>
      <p:sp>
        <p:nvSpPr>
          <p:cNvPr id="13" name="Text 11"/>
          <p:cNvSpPr/>
          <p:nvPr/>
        </p:nvSpPr>
        <p:spPr>
          <a:xfrm>
            <a:off x="4594250" y="4251960"/>
            <a:ext cx="3003194" cy="1005840"/>
          </a:xfrm>
          <a:prstGeom prst="rect">
            <a:avLst/>
          </a:prstGeom>
          <a:noFill/>
          <a:ln/>
        </p:spPr>
        <p:txBody>
          <a:bodyPr wrap="square" lIns="0" tIns="0" rIns="0" bIns="0" rtlCol="0" anchor="t"/>
          <a:lstStyle/>
          <a:p>
            <a:pPr indent="0" marL="0">
              <a:lnSpc>
                <a:spcPct val="108000"/>
              </a:lnSpc>
              <a:buNone/>
            </a:pPr>
            <a:r>
              <a:rPr lang="en-US" sz="1200" dirty="0">
                <a:solidFill>
                  <a:srgbClr val="5A6473"/>
                </a:solidFill>
                <a:latin typeface="Poppins" pitchFamily="34" charset="0"/>
                <a:ea typeface="Poppins" pitchFamily="34" charset="-122"/>
                <a:cs typeface="Poppins" pitchFamily="34" charset="-120"/>
              </a:rPr>
              <a:t>des acheteurs B2B préfèrent une expérience sans représentant commercial (Gartner).</a:t>
            </a:r>
            <a:endParaRPr lang="en-US" sz="1200" dirty="0"/>
          </a:p>
        </p:txBody>
      </p:sp>
      <p:sp>
        <p:nvSpPr>
          <p:cNvPr id="14" name="Shape 12"/>
          <p:cNvSpPr/>
          <p:nvPr/>
        </p:nvSpPr>
        <p:spPr>
          <a:xfrm>
            <a:off x="8127797" y="2697480"/>
            <a:ext cx="3515258" cy="3017520"/>
          </a:xfrm>
          <a:prstGeom prst="rect">
            <a:avLst/>
          </a:prstGeom>
          <a:solidFill>
            <a:srgbClr val="F5F6F8"/>
          </a:solidFill>
          <a:ln w="9525">
            <a:solidFill>
              <a:srgbClr val="F5F6F8"/>
            </a:solidFill>
            <a:prstDash val="solid"/>
          </a:ln>
        </p:spPr>
      </p:sp>
      <p:sp>
        <p:nvSpPr>
          <p:cNvPr id="15" name="Shape 13"/>
          <p:cNvSpPr/>
          <p:nvPr/>
        </p:nvSpPr>
        <p:spPr>
          <a:xfrm>
            <a:off x="8127797" y="2697480"/>
            <a:ext cx="64008" cy="3017520"/>
          </a:xfrm>
          <a:prstGeom prst="rect">
            <a:avLst/>
          </a:prstGeom>
          <a:solidFill>
            <a:srgbClr val="C9A84C"/>
          </a:solidFill>
          <a:ln/>
        </p:spPr>
      </p:sp>
      <p:sp>
        <p:nvSpPr>
          <p:cNvPr id="16" name="Text 14"/>
          <p:cNvSpPr/>
          <p:nvPr/>
        </p:nvSpPr>
        <p:spPr>
          <a:xfrm>
            <a:off x="8383829" y="3108960"/>
            <a:ext cx="3058058" cy="1097280"/>
          </a:xfrm>
          <a:prstGeom prst="rect">
            <a:avLst/>
          </a:prstGeom>
          <a:noFill/>
          <a:ln/>
        </p:spPr>
        <p:txBody>
          <a:bodyPr wrap="square" lIns="0" tIns="0" rIns="0" bIns="0" rtlCol="0" anchor="ctr"/>
          <a:lstStyle/>
          <a:p>
            <a:pPr indent="0" marL="0">
              <a:buNone/>
            </a:pPr>
            <a:r>
              <a:rPr lang="en-US" sz="4600" b="1" dirty="0">
                <a:solidFill>
                  <a:srgbClr val="0A0F1A"/>
                </a:solidFill>
                <a:latin typeface="Poppins" pitchFamily="34" charset="0"/>
                <a:ea typeface="Poppins" pitchFamily="34" charset="-122"/>
                <a:cs typeface="Poppins" pitchFamily="34" charset="-120"/>
              </a:rPr>
              <a:t>39 %</a:t>
            </a:r>
            <a:endParaRPr lang="en-US" sz="4600" dirty="0"/>
          </a:p>
        </p:txBody>
      </p:sp>
      <p:sp>
        <p:nvSpPr>
          <p:cNvPr id="17" name="Text 15"/>
          <p:cNvSpPr/>
          <p:nvPr/>
        </p:nvSpPr>
        <p:spPr>
          <a:xfrm>
            <a:off x="8383829" y="4251960"/>
            <a:ext cx="3003194" cy="1005840"/>
          </a:xfrm>
          <a:prstGeom prst="rect">
            <a:avLst/>
          </a:prstGeom>
          <a:noFill/>
          <a:ln/>
        </p:spPr>
        <p:txBody>
          <a:bodyPr wrap="square" lIns="0" tIns="0" rIns="0" bIns="0" rtlCol="0" anchor="t"/>
          <a:lstStyle/>
          <a:p>
            <a:pPr indent="0" marL="0">
              <a:lnSpc>
                <a:spcPct val="108000"/>
              </a:lnSpc>
              <a:buNone/>
            </a:pPr>
            <a:r>
              <a:rPr lang="en-US" sz="1200" dirty="0">
                <a:solidFill>
                  <a:srgbClr val="5A6473"/>
                </a:solidFill>
                <a:latin typeface="Poppins" pitchFamily="34" charset="0"/>
                <a:ea typeface="Poppins" pitchFamily="34" charset="-122"/>
                <a:cs typeface="Poppins" pitchFamily="34" charset="-120"/>
              </a:rPr>
              <a:t>dépensent plus de 500 000 $ par commande via self-service ou remote (McKinsey).</a:t>
            </a:r>
            <a:endParaRPr lang="en-US" sz="1200" dirty="0"/>
          </a:p>
        </p:txBody>
      </p:sp>
      <p:sp>
        <p:nvSpPr>
          <p:cNvPr id="18" name="Shape 16"/>
          <p:cNvSpPr/>
          <p:nvPr/>
        </p:nvSpPr>
        <p:spPr>
          <a:xfrm>
            <a:off x="548640" y="6437376"/>
            <a:ext cx="11094415" cy="0"/>
          </a:xfrm>
          <a:prstGeom prst="line">
            <a:avLst/>
          </a:prstGeom>
          <a:noFill/>
          <a:ln w="9525">
            <a:solidFill>
              <a:srgbClr val="E2E4E9"/>
            </a:solidFill>
            <a:prstDash val="solid"/>
          </a:ln>
        </p:spPr>
      </p:sp>
      <p:sp>
        <p:nvSpPr>
          <p:cNvPr id="19" name="Text 17"/>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5A6473"/>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20" name="Text 18"/>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5A6473"/>
                </a:solidFill>
                <a:latin typeface="Poppins" pitchFamily="34" charset="0"/>
                <a:ea typeface="Poppins" pitchFamily="34" charset="-122"/>
                <a:cs typeface="Poppins" pitchFamily="34" charset="-120"/>
              </a:rPr>
              <a:t>04</a:t>
            </a:r>
            <a:endParaRPr lang="en-US" sz="800" dirty="0"/>
          </a:p>
        </p:txBody>
      </p:sp>
      <p:sp>
        <p:nvSpPr>
          <p:cNvPr id="21" name="Text 19"/>
          <p:cNvSpPr/>
          <p:nvPr/>
        </p:nvSpPr>
        <p:spPr>
          <a:xfrm>
            <a:off x="548640" y="6089904"/>
            <a:ext cx="11094415" cy="237744"/>
          </a:xfrm>
          <a:prstGeom prst="rect">
            <a:avLst/>
          </a:prstGeom>
          <a:noFill/>
          <a:ln/>
        </p:spPr>
        <p:txBody>
          <a:bodyPr wrap="square" lIns="0" tIns="0" rIns="0" bIns="0" rtlCol="0" anchor="ctr"/>
          <a:lstStyle/>
          <a:p>
            <a:pPr indent="0" marL="0">
              <a:buNone/>
            </a:pPr>
            <a:r>
              <a:rPr lang="en-US" sz="800" i="1" dirty="0">
                <a:solidFill>
                  <a:srgbClr val="5A6473"/>
                </a:solidFill>
                <a:latin typeface="Poppins" pitchFamily="34" charset="0"/>
                <a:ea typeface="Poppins" pitchFamily="34" charset="-122"/>
                <a:cs typeface="Poppins" pitchFamily="34" charset="-120"/>
              </a:rPr>
              <a:t>Sources : McKinsey, B2B Pulse 2022-24 ; Gartner, 2024 ; Forrester, 2024.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48640" y="498348"/>
            <a:ext cx="118872" cy="118872"/>
          </a:xfrm>
          <a:prstGeom prst="rect">
            <a:avLst/>
          </a:prstGeom>
          <a:solidFill>
            <a:srgbClr val="C9A84C"/>
          </a:solidFill>
          <a:ln/>
        </p:spPr>
      </p:sp>
      <p:sp>
        <p:nvSpPr>
          <p:cNvPr id="3" name="Text 1"/>
          <p:cNvSpPr/>
          <p:nvPr/>
        </p:nvSpPr>
        <p:spPr>
          <a:xfrm>
            <a:off x="786384" y="45720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II · LE MIROIR STRATÉGIQUE</a:t>
            </a:r>
            <a:endParaRPr lang="en-US" sz="1050" dirty="0"/>
          </a:p>
        </p:txBody>
      </p:sp>
      <p:sp>
        <p:nvSpPr>
          <p:cNvPr id="4" name="Text 2"/>
          <p:cNvSpPr/>
          <p:nvPr/>
        </p:nvSpPr>
        <p:spPr>
          <a:xfrm>
            <a:off x="548640" y="786384"/>
            <a:ext cx="11094415" cy="960120"/>
          </a:xfrm>
          <a:prstGeom prst="rect">
            <a:avLst/>
          </a:prstGeom>
          <a:noFill/>
          <a:ln/>
        </p:spPr>
        <p:txBody>
          <a:bodyPr wrap="square" lIns="0" tIns="0" rIns="0" bIns="0" rtlCol="0" anchor="t"/>
          <a:lstStyle/>
          <a:p>
            <a:pPr indent="0" marL="0">
              <a:lnSpc>
                <a:spcPct val="102000"/>
              </a:lnSpc>
              <a:buNone/>
            </a:pPr>
            <a:r>
              <a:rPr lang="en-US" sz="2100" b="1" dirty="0">
                <a:solidFill>
                  <a:srgbClr val="0A0F1A"/>
                </a:solidFill>
                <a:latin typeface="Poppins" pitchFamily="34" charset="0"/>
                <a:ea typeface="Poppins" pitchFamily="34" charset="-122"/>
                <a:cs typeface="Poppins" pitchFamily="34" charset="-120"/>
              </a:rPr>
              <a:t>Comme la Royal Navy, dominez par le positionnement sur les passages obligés, pas par la taille de la flotte</a:t>
            </a:r>
            <a:endParaRPr lang="en-US" sz="2100" dirty="0"/>
          </a:p>
        </p:txBody>
      </p:sp>
      <p:sp>
        <p:nvSpPr>
          <p:cNvPr id="5" name="Shape 3"/>
          <p:cNvSpPr/>
          <p:nvPr/>
        </p:nvSpPr>
        <p:spPr>
          <a:xfrm>
            <a:off x="548640" y="1874520"/>
            <a:ext cx="5227168" cy="3977640"/>
          </a:xfrm>
          <a:prstGeom prst="rect">
            <a:avLst/>
          </a:prstGeom>
          <a:solidFill>
            <a:srgbClr val="0A0F1A"/>
          </a:solidFill>
          <a:ln w="9525">
            <a:solidFill>
              <a:srgbClr val="0A0F1A"/>
            </a:solidFill>
            <a:prstDash val="solid"/>
          </a:ln>
        </p:spPr>
      </p:sp>
      <p:sp>
        <p:nvSpPr>
          <p:cNvPr id="6" name="Shape 4"/>
          <p:cNvSpPr/>
          <p:nvPr/>
        </p:nvSpPr>
        <p:spPr>
          <a:xfrm>
            <a:off x="548640" y="1874520"/>
            <a:ext cx="64008" cy="3977640"/>
          </a:xfrm>
          <a:prstGeom prst="rect">
            <a:avLst/>
          </a:prstGeom>
          <a:solidFill>
            <a:srgbClr val="C9A84C"/>
          </a:solidFill>
          <a:ln/>
        </p:spPr>
      </p:sp>
      <p:sp>
        <p:nvSpPr>
          <p:cNvPr id="7" name="Shape 5"/>
          <p:cNvSpPr/>
          <p:nvPr/>
        </p:nvSpPr>
        <p:spPr>
          <a:xfrm>
            <a:off x="822960" y="2189988"/>
            <a:ext cx="118872" cy="118872"/>
          </a:xfrm>
          <a:prstGeom prst="rect">
            <a:avLst/>
          </a:prstGeom>
          <a:solidFill>
            <a:srgbClr val="C9A84C"/>
          </a:solidFill>
          <a:ln/>
        </p:spPr>
      </p:sp>
      <p:sp>
        <p:nvSpPr>
          <p:cNvPr id="8" name="Text 6"/>
          <p:cNvSpPr/>
          <p:nvPr/>
        </p:nvSpPr>
        <p:spPr>
          <a:xfrm>
            <a:off x="1060704" y="214884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LE PRÉCÉDENT — LA DOCTRINE MAHAN (1890)</a:t>
            </a:r>
            <a:endParaRPr lang="en-US" sz="1050" dirty="0"/>
          </a:p>
        </p:txBody>
      </p:sp>
      <p:sp>
        <p:nvSpPr>
          <p:cNvPr id="9" name="Shape 7"/>
          <p:cNvSpPr/>
          <p:nvPr/>
        </p:nvSpPr>
        <p:spPr>
          <a:xfrm>
            <a:off x="822960" y="2825496"/>
            <a:ext cx="109728" cy="109728"/>
          </a:xfrm>
          <a:prstGeom prst="rect">
            <a:avLst/>
          </a:prstGeom>
          <a:solidFill>
            <a:srgbClr val="C9A84C"/>
          </a:solidFill>
          <a:ln/>
        </p:spPr>
      </p:sp>
      <p:sp>
        <p:nvSpPr>
          <p:cNvPr id="10" name="Text 8"/>
          <p:cNvSpPr/>
          <p:nvPr/>
        </p:nvSpPr>
        <p:spPr>
          <a:xfrm>
            <a:off x="1078992" y="2743200"/>
            <a:ext cx="4422496" cy="960120"/>
          </a:xfrm>
          <a:prstGeom prst="rect">
            <a:avLst/>
          </a:prstGeom>
          <a:noFill/>
          <a:ln/>
        </p:spPr>
        <p:txBody>
          <a:bodyPr wrap="square" lIns="0" tIns="0" rIns="0" bIns="0" rtlCol="0" anchor="t"/>
          <a:lstStyle/>
          <a:p>
            <a:pPr indent="0" marL="0">
              <a:lnSpc>
                <a:spcPct val="106000"/>
              </a:lnSpc>
              <a:buNone/>
            </a:pPr>
            <a:r>
              <a:rPr lang="en-US" sz="1150" dirty="0">
                <a:solidFill>
                  <a:srgbClr val="FFFFFF"/>
                </a:solidFill>
                <a:latin typeface="Poppins" pitchFamily="34" charset="0"/>
                <a:ea typeface="Poppins" pitchFamily="34" charset="-122"/>
                <a:cs typeface="Poppins" pitchFamily="34" charset="-120"/>
              </a:rPr>
              <a:t>La puissance maritime ne vient pas du nombre de navires, mais du contrôle de quelques passages clés.</a:t>
            </a:r>
            <a:endParaRPr lang="en-US" sz="1150" dirty="0"/>
          </a:p>
        </p:txBody>
      </p:sp>
      <p:sp>
        <p:nvSpPr>
          <p:cNvPr id="11" name="Shape 9"/>
          <p:cNvSpPr/>
          <p:nvPr/>
        </p:nvSpPr>
        <p:spPr>
          <a:xfrm>
            <a:off x="822960" y="3785616"/>
            <a:ext cx="109728" cy="109728"/>
          </a:xfrm>
          <a:prstGeom prst="rect">
            <a:avLst/>
          </a:prstGeom>
          <a:solidFill>
            <a:srgbClr val="C9A84C"/>
          </a:solidFill>
          <a:ln/>
        </p:spPr>
      </p:sp>
      <p:sp>
        <p:nvSpPr>
          <p:cNvPr id="12" name="Text 10"/>
          <p:cNvSpPr/>
          <p:nvPr/>
        </p:nvSpPr>
        <p:spPr>
          <a:xfrm>
            <a:off x="1078992" y="3703320"/>
            <a:ext cx="4422496" cy="960120"/>
          </a:xfrm>
          <a:prstGeom prst="rect">
            <a:avLst/>
          </a:prstGeom>
          <a:noFill/>
          <a:ln/>
        </p:spPr>
        <p:txBody>
          <a:bodyPr wrap="square" lIns="0" tIns="0" rIns="0" bIns="0" rtlCol="0" anchor="t"/>
          <a:lstStyle/>
          <a:p>
            <a:pPr indent="0" marL="0">
              <a:lnSpc>
                <a:spcPct val="106000"/>
              </a:lnSpc>
              <a:buNone/>
            </a:pPr>
            <a:r>
              <a:rPr lang="en-US" sz="1150" dirty="0">
                <a:solidFill>
                  <a:srgbClr val="FFFFFF"/>
                </a:solidFill>
                <a:latin typeface="Poppins" pitchFamily="34" charset="0"/>
                <a:ea typeface="Poppins" pitchFamily="34" charset="-122"/>
                <a:cs typeface="Poppins" pitchFamily="34" charset="-120"/>
              </a:rPr>
              <a:t>Gibraltar, Malacca, Le Cap : qui tient les choke points tient les routes du commerce mondial.</a:t>
            </a:r>
            <a:endParaRPr lang="en-US" sz="1150" dirty="0"/>
          </a:p>
        </p:txBody>
      </p:sp>
      <p:sp>
        <p:nvSpPr>
          <p:cNvPr id="13" name="Shape 11"/>
          <p:cNvSpPr/>
          <p:nvPr/>
        </p:nvSpPr>
        <p:spPr>
          <a:xfrm>
            <a:off x="822960" y="4745736"/>
            <a:ext cx="109728" cy="109728"/>
          </a:xfrm>
          <a:prstGeom prst="rect">
            <a:avLst/>
          </a:prstGeom>
          <a:solidFill>
            <a:srgbClr val="C9A84C"/>
          </a:solidFill>
          <a:ln/>
        </p:spPr>
      </p:sp>
      <p:sp>
        <p:nvSpPr>
          <p:cNvPr id="14" name="Text 12"/>
          <p:cNvSpPr/>
          <p:nvPr/>
        </p:nvSpPr>
        <p:spPr>
          <a:xfrm>
            <a:off x="1078992" y="4663440"/>
            <a:ext cx="4422496" cy="960120"/>
          </a:xfrm>
          <a:prstGeom prst="rect">
            <a:avLst/>
          </a:prstGeom>
          <a:noFill/>
          <a:ln/>
        </p:spPr>
        <p:txBody>
          <a:bodyPr wrap="square" lIns="0" tIns="0" rIns="0" bIns="0" rtlCol="0" anchor="t"/>
          <a:lstStyle/>
          <a:p>
            <a:pPr indent="0" marL="0">
              <a:lnSpc>
                <a:spcPct val="106000"/>
              </a:lnSpc>
              <a:buNone/>
            </a:pPr>
            <a:r>
              <a:rPr lang="en-US" sz="1150" dirty="0">
                <a:solidFill>
                  <a:srgbClr val="FFFFFF"/>
                </a:solidFill>
                <a:latin typeface="Poppins" pitchFamily="34" charset="0"/>
                <a:ea typeface="Poppins" pitchFamily="34" charset="-122"/>
                <a:cs typeface="Poppins" pitchFamily="34" charset="-120"/>
              </a:rPr>
              <a:t>Les flottes française et espagnole, pourtant nombreuses, perdaient par dispersion.</a:t>
            </a:r>
            <a:endParaRPr lang="en-US" sz="1150" dirty="0"/>
          </a:p>
        </p:txBody>
      </p:sp>
      <p:sp>
        <p:nvSpPr>
          <p:cNvPr id="15" name="Shape 13"/>
          <p:cNvSpPr/>
          <p:nvPr/>
        </p:nvSpPr>
        <p:spPr>
          <a:xfrm>
            <a:off x="6415888" y="1874520"/>
            <a:ext cx="5227168" cy="3977640"/>
          </a:xfrm>
          <a:prstGeom prst="rect">
            <a:avLst/>
          </a:prstGeom>
          <a:solidFill>
            <a:srgbClr val="F2EAD0"/>
          </a:solidFill>
          <a:ln w="9525">
            <a:solidFill>
              <a:srgbClr val="F2EAD0"/>
            </a:solidFill>
            <a:prstDash val="solid"/>
          </a:ln>
        </p:spPr>
      </p:sp>
      <p:sp>
        <p:nvSpPr>
          <p:cNvPr id="16" name="Shape 14"/>
          <p:cNvSpPr/>
          <p:nvPr/>
        </p:nvSpPr>
        <p:spPr>
          <a:xfrm>
            <a:off x="6415888" y="1874520"/>
            <a:ext cx="64008" cy="3977640"/>
          </a:xfrm>
          <a:prstGeom prst="rect">
            <a:avLst/>
          </a:prstGeom>
          <a:solidFill>
            <a:srgbClr val="C9A84C"/>
          </a:solidFill>
          <a:ln/>
        </p:spPr>
      </p:sp>
      <p:sp>
        <p:nvSpPr>
          <p:cNvPr id="17" name="Shape 15"/>
          <p:cNvSpPr/>
          <p:nvPr/>
        </p:nvSpPr>
        <p:spPr>
          <a:xfrm>
            <a:off x="6690208" y="2189988"/>
            <a:ext cx="118872" cy="118872"/>
          </a:xfrm>
          <a:prstGeom prst="rect">
            <a:avLst/>
          </a:prstGeom>
          <a:solidFill>
            <a:srgbClr val="C9A84C"/>
          </a:solidFill>
          <a:ln/>
        </p:spPr>
      </p:sp>
      <p:sp>
        <p:nvSpPr>
          <p:cNvPr id="18" name="Text 16"/>
          <p:cNvSpPr/>
          <p:nvPr/>
        </p:nvSpPr>
        <p:spPr>
          <a:xfrm>
            <a:off x="6927952" y="2148840"/>
            <a:ext cx="11094415" cy="237744"/>
          </a:xfrm>
          <a:prstGeom prst="rect">
            <a:avLst/>
          </a:prstGeom>
          <a:noFill/>
          <a:ln/>
        </p:spPr>
        <p:txBody>
          <a:bodyPr wrap="square" lIns="0" tIns="0" rIns="0" bIns="0" rtlCol="0" anchor="ctr"/>
          <a:lstStyle/>
          <a:p>
            <a:pPr indent="0" marL="0">
              <a:buNone/>
            </a:pPr>
            <a:r>
              <a:rPr lang="en-US" sz="1050" b="1" spc="250" kern="0" dirty="0">
                <a:solidFill>
                  <a:srgbClr val="0A0F1A"/>
                </a:solidFill>
                <a:latin typeface="Poppins" pitchFamily="34" charset="0"/>
                <a:ea typeface="Poppins" pitchFamily="34" charset="-122"/>
                <a:cs typeface="Poppins" pitchFamily="34" charset="-120"/>
              </a:rPr>
              <a:t>LA TRANSPOSITION COMMERCIALE</a:t>
            </a:r>
            <a:endParaRPr lang="en-US" sz="1050" dirty="0"/>
          </a:p>
        </p:txBody>
      </p:sp>
      <p:sp>
        <p:nvSpPr>
          <p:cNvPr id="19" name="Shape 17"/>
          <p:cNvSpPr/>
          <p:nvPr/>
        </p:nvSpPr>
        <p:spPr>
          <a:xfrm>
            <a:off x="6690208" y="2825496"/>
            <a:ext cx="109728" cy="109728"/>
          </a:xfrm>
          <a:prstGeom prst="rect">
            <a:avLst/>
          </a:prstGeom>
          <a:solidFill>
            <a:srgbClr val="C9A84C"/>
          </a:solidFill>
          <a:ln/>
        </p:spPr>
      </p:sp>
      <p:sp>
        <p:nvSpPr>
          <p:cNvPr id="20" name="Text 18"/>
          <p:cNvSpPr/>
          <p:nvPr/>
        </p:nvSpPr>
        <p:spPr>
          <a:xfrm>
            <a:off x="6946240" y="2743200"/>
            <a:ext cx="4422496" cy="960120"/>
          </a:xfrm>
          <a:prstGeom prst="rect">
            <a:avLst/>
          </a:prstGeom>
          <a:noFill/>
          <a:ln/>
        </p:spPr>
        <p:txBody>
          <a:bodyPr wrap="square" lIns="0" tIns="0" rIns="0" bIns="0" rtlCol="0" anchor="t"/>
          <a:lstStyle/>
          <a:p>
            <a:pPr indent="0" marL="0">
              <a:lnSpc>
                <a:spcPct val="106000"/>
              </a:lnSpc>
              <a:buNone/>
            </a:pPr>
            <a:r>
              <a:rPr lang="en-US" sz="1150" dirty="0">
                <a:solidFill>
                  <a:srgbClr val="0A0F1A"/>
                </a:solidFill>
                <a:latin typeface="Poppins" pitchFamily="34" charset="0"/>
                <a:ea typeface="Poppins" pitchFamily="34" charset="-122"/>
                <a:cs typeface="Poppins" pitchFamily="34" charset="-120"/>
              </a:rPr>
              <a:t>Vos acheteurs suivent des routes : LinkedIn, site, G2, portail self-service à minuit.</a:t>
            </a:r>
            <a:endParaRPr lang="en-US" sz="1150" dirty="0"/>
          </a:p>
        </p:txBody>
      </p:sp>
      <p:sp>
        <p:nvSpPr>
          <p:cNvPr id="21" name="Shape 19"/>
          <p:cNvSpPr/>
          <p:nvPr/>
        </p:nvSpPr>
        <p:spPr>
          <a:xfrm>
            <a:off x="6690208" y="3785616"/>
            <a:ext cx="109728" cy="109728"/>
          </a:xfrm>
          <a:prstGeom prst="rect">
            <a:avLst/>
          </a:prstGeom>
          <a:solidFill>
            <a:srgbClr val="C9A84C"/>
          </a:solidFill>
          <a:ln/>
        </p:spPr>
      </p:sp>
      <p:sp>
        <p:nvSpPr>
          <p:cNvPr id="22" name="Text 20"/>
          <p:cNvSpPr/>
          <p:nvPr/>
        </p:nvSpPr>
        <p:spPr>
          <a:xfrm>
            <a:off x="6946240" y="3703320"/>
            <a:ext cx="4422496" cy="960120"/>
          </a:xfrm>
          <a:prstGeom prst="rect">
            <a:avLst/>
          </a:prstGeom>
          <a:noFill/>
          <a:ln/>
        </p:spPr>
        <p:txBody>
          <a:bodyPr wrap="square" lIns="0" tIns="0" rIns="0" bIns="0" rtlCol="0" anchor="t"/>
          <a:lstStyle/>
          <a:p>
            <a:pPr indent="0" marL="0">
              <a:lnSpc>
                <a:spcPct val="106000"/>
              </a:lnSpc>
              <a:buNone/>
            </a:pPr>
            <a:r>
              <a:rPr lang="en-US" sz="1150" dirty="0">
                <a:solidFill>
                  <a:srgbClr val="0A0F1A"/>
                </a:solidFill>
                <a:latin typeface="Poppins" pitchFamily="34" charset="0"/>
                <a:ea typeface="Poppins" pitchFamily="34" charset="-122"/>
                <a:cs typeface="Poppins" pitchFamily="34" charset="-120"/>
              </a:rPr>
              <a:t>Ces routes ont 3-4 choke points où la décision se cristallise — ou s’évapore.</a:t>
            </a:r>
            <a:endParaRPr lang="en-US" sz="1150" dirty="0"/>
          </a:p>
        </p:txBody>
      </p:sp>
      <p:sp>
        <p:nvSpPr>
          <p:cNvPr id="23" name="Shape 21"/>
          <p:cNvSpPr/>
          <p:nvPr/>
        </p:nvSpPr>
        <p:spPr>
          <a:xfrm>
            <a:off x="6690208" y="4745736"/>
            <a:ext cx="109728" cy="109728"/>
          </a:xfrm>
          <a:prstGeom prst="rect">
            <a:avLst/>
          </a:prstGeom>
          <a:solidFill>
            <a:srgbClr val="C9A84C"/>
          </a:solidFill>
          <a:ln/>
        </p:spPr>
      </p:sp>
      <p:sp>
        <p:nvSpPr>
          <p:cNvPr id="24" name="Text 22"/>
          <p:cNvSpPr/>
          <p:nvPr/>
        </p:nvSpPr>
        <p:spPr>
          <a:xfrm>
            <a:off x="6946240" y="4663440"/>
            <a:ext cx="4422496" cy="960120"/>
          </a:xfrm>
          <a:prstGeom prst="rect">
            <a:avLst/>
          </a:prstGeom>
          <a:noFill/>
          <a:ln/>
        </p:spPr>
        <p:txBody>
          <a:bodyPr wrap="square" lIns="0" tIns="0" rIns="0" bIns="0" rtlCol="0" anchor="t"/>
          <a:lstStyle/>
          <a:p>
            <a:pPr indent="0" marL="0">
              <a:lnSpc>
                <a:spcPct val="106000"/>
              </a:lnSpc>
              <a:buNone/>
            </a:pPr>
            <a:r>
              <a:rPr lang="en-US" sz="1150" dirty="0">
                <a:solidFill>
                  <a:srgbClr val="0A0F1A"/>
                </a:solidFill>
                <a:latin typeface="Poppins" pitchFamily="34" charset="0"/>
                <a:ea typeface="Poppins" pitchFamily="34" charset="-122"/>
                <a:cs typeface="Poppins" pitchFamily="34" charset="-120"/>
              </a:rPr>
              <a:t>L’avantage durable : la coordination fluide entre canaux, difficile à répliquer.</a:t>
            </a:r>
            <a:endParaRPr lang="en-US" sz="1150" dirty="0"/>
          </a:p>
        </p:txBody>
      </p:sp>
      <p:sp>
        <p:nvSpPr>
          <p:cNvPr id="25" name="Shape 23"/>
          <p:cNvSpPr/>
          <p:nvPr/>
        </p:nvSpPr>
        <p:spPr>
          <a:xfrm>
            <a:off x="5757520" y="3525012"/>
            <a:ext cx="676656" cy="676656"/>
          </a:xfrm>
          <a:prstGeom prst="oval">
            <a:avLst/>
          </a:prstGeom>
          <a:solidFill>
            <a:srgbClr val="C9A84C"/>
          </a:solidFill>
          <a:ln w="25400">
            <a:solidFill>
              <a:srgbClr val="FFFFFF"/>
            </a:solidFill>
            <a:prstDash val="solid"/>
          </a:ln>
        </p:spPr>
      </p:sp>
      <p:sp>
        <p:nvSpPr>
          <p:cNvPr id="26" name="Text 24"/>
          <p:cNvSpPr/>
          <p:nvPr/>
        </p:nvSpPr>
        <p:spPr>
          <a:xfrm>
            <a:off x="5757520" y="3497580"/>
            <a:ext cx="676656" cy="676656"/>
          </a:xfrm>
          <a:prstGeom prst="rect">
            <a:avLst/>
          </a:prstGeom>
          <a:noFill/>
          <a:ln/>
        </p:spPr>
        <p:txBody>
          <a:bodyPr wrap="square" lIns="0" tIns="0" rIns="0" bIns="0" rtlCol="0" anchor="ctr"/>
          <a:lstStyle/>
          <a:p>
            <a:pPr algn="ctr" indent="0" marL="0">
              <a:buNone/>
            </a:pPr>
            <a:r>
              <a:rPr lang="en-US" sz="2800" b="1" dirty="0">
                <a:solidFill>
                  <a:srgbClr val="0A0F1A"/>
                </a:solidFill>
                <a:latin typeface="Poppins" pitchFamily="34" charset="0"/>
                <a:ea typeface="Poppins" pitchFamily="34" charset="-122"/>
                <a:cs typeface="Poppins" pitchFamily="34" charset="-120"/>
              </a:rPr>
              <a:t>=</a:t>
            </a:r>
            <a:endParaRPr lang="en-US" sz="2800" dirty="0"/>
          </a:p>
        </p:txBody>
      </p:sp>
      <p:sp>
        <p:nvSpPr>
          <p:cNvPr id="27" name="Shape 25"/>
          <p:cNvSpPr/>
          <p:nvPr/>
        </p:nvSpPr>
        <p:spPr>
          <a:xfrm>
            <a:off x="548640" y="6437376"/>
            <a:ext cx="11094415" cy="0"/>
          </a:xfrm>
          <a:prstGeom prst="line">
            <a:avLst/>
          </a:prstGeom>
          <a:noFill/>
          <a:ln w="9525">
            <a:solidFill>
              <a:srgbClr val="E2E4E9"/>
            </a:solidFill>
            <a:prstDash val="solid"/>
          </a:ln>
        </p:spPr>
      </p:sp>
      <p:sp>
        <p:nvSpPr>
          <p:cNvPr id="28" name="Text 26"/>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5A6473"/>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29" name="Text 27"/>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5A6473"/>
                </a:solidFill>
                <a:latin typeface="Poppins" pitchFamily="34" charset="0"/>
                <a:ea typeface="Poppins" pitchFamily="34" charset="-122"/>
                <a:cs typeface="Poppins" pitchFamily="34" charset="-120"/>
              </a:rPr>
              <a:t>05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48640" y="498348"/>
            <a:ext cx="118872" cy="118872"/>
          </a:xfrm>
          <a:prstGeom prst="rect">
            <a:avLst/>
          </a:prstGeom>
          <a:solidFill>
            <a:srgbClr val="C9A84C"/>
          </a:solidFill>
          <a:ln/>
        </p:spPr>
      </p:sp>
      <p:sp>
        <p:nvSpPr>
          <p:cNvPr id="3" name="Text 1"/>
          <p:cNvSpPr/>
          <p:nvPr/>
        </p:nvSpPr>
        <p:spPr>
          <a:xfrm>
            <a:off x="786384" y="45720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III · L'ORDRE DE BATAILLE</a:t>
            </a:r>
            <a:endParaRPr lang="en-US" sz="1050" dirty="0"/>
          </a:p>
        </p:txBody>
      </p:sp>
      <p:sp>
        <p:nvSpPr>
          <p:cNvPr id="4" name="Text 2"/>
          <p:cNvSpPr/>
          <p:nvPr/>
        </p:nvSpPr>
        <p:spPr>
          <a:xfrm>
            <a:off x="548640" y="786384"/>
            <a:ext cx="11094415" cy="960120"/>
          </a:xfrm>
          <a:prstGeom prst="rect">
            <a:avLst/>
          </a:prstGeom>
          <a:noFill/>
          <a:ln/>
        </p:spPr>
        <p:txBody>
          <a:bodyPr wrap="square" lIns="0" tIns="0" rIns="0" bIns="0" rtlCol="0" anchor="t"/>
          <a:lstStyle/>
          <a:p>
            <a:pPr indent="0" marL="0">
              <a:lnSpc>
                <a:spcPct val="102000"/>
              </a:lnSpc>
              <a:buNone/>
            </a:pPr>
            <a:r>
              <a:rPr lang="en-US" sz="2100" b="1" dirty="0">
                <a:solidFill>
                  <a:srgbClr val="0A0F1A"/>
                </a:solidFill>
                <a:latin typeface="Poppins" pitchFamily="34" charset="0"/>
                <a:ea typeface="Poppins" pitchFamily="34" charset="-122"/>
                <a:cs typeface="Poppins" pitchFamily="34" charset="-120"/>
              </a:rPr>
              <a:t>Trois manœuvres pour concentrer votre flotte sur les détroits où se prennent les décisions</a:t>
            </a:r>
            <a:endParaRPr lang="en-US" sz="2100" dirty="0"/>
          </a:p>
        </p:txBody>
      </p:sp>
      <p:sp>
        <p:nvSpPr>
          <p:cNvPr id="5" name="Shape 3"/>
          <p:cNvSpPr/>
          <p:nvPr/>
        </p:nvSpPr>
        <p:spPr>
          <a:xfrm>
            <a:off x="548640" y="1874520"/>
            <a:ext cx="3515258" cy="402336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6" name="Shape 4"/>
          <p:cNvSpPr/>
          <p:nvPr/>
        </p:nvSpPr>
        <p:spPr>
          <a:xfrm>
            <a:off x="548640" y="1874520"/>
            <a:ext cx="64008" cy="4023360"/>
          </a:xfrm>
          <a:prstGeom prst="rect">
            <a:avLst/>
          </a:prstGeom>
          <a:solidFill>
            <a:srgbClr val="C9A84C"/>
          </a:solidFill>
          <a:ln/>
        </p:spPr>
      </p:sp>
      <p:sp>
        <p:nvSpPr>
          <p:cNvPr id="7" name="Text 5"/>
          <p:cNvSpPr/>
          <p:nvPr/>
        </p:nvSpPr>
        <p:spPr>
          <a:xfrm>
            <a:off x="786384" y="2075688"/>
            <a:ext cx="3058058" cy="731520"/>
          </a:xfrm>
          <a:prstGeom prst="rect">
            <a:avLst/>
          </a:prstGeom>
          <a:noFill/>
          <a:ln/>
        </p:spPr>
        <p:txBody>
          <a:bodyPr wrap="square" lIns="0" tIns="0" rIns="0" bIns="0" rtlCol="0" anchor="t"/>
          <a:lstStyle/>
          <a:p>
            <a:pPr indent="0" marL="0">
              <a:buNone/>
            </a:pPr>
            <a:r>
              <a:rPr lang="en-US" sz="3400" b="1" dirty="0">
                <a:solidFill>
                  <a:srgbClr val="C9A84C"/>
                </a:solidFill>
                <a:latin typeface="Poppins" pitchFamily="34" charset="0"/>
                <a:ea typeface="Poppins" pitchFamily="34" charset="-122"/>
                <a:cs typeface="Poppins" pitchFamily="34" charset="-120"/>
              </a:rPr>
              <a:t>01</a:t>
            </a:r>
            <a:endParaRPr lang="en-US" sz="3400" dirty="0"/>
          </a:p>
        </p:txBody>
      </p:sp>
      <p:sp>
        <p:nvSpPr>
          <p:cNvPr id="8" name="Text 6"/>
          <p:cNvSpPr/>
          <p:nvPr/>
        </p:nvSpPr>
        <p:spPr>
          <a:xfrm>
            <a:off x="804672" y="2834640"/>
            <a:ext cx="3003194" cy="914400"/>
          </a:xfrm>
          <a:prstGeom prst="rect">
            <a:avLst/>
          </a:prstGeom>
          <a:noFill/>
          <a:ln/>
        </p:spPr>
        <p:txBody>
          <a:bodyPr wrap="square" lIns="0" tIns="0" rIns="0" bIns="0" rtlCol="0" anchor="t"/>
          <a:lstStyle/>
          <a:p>
            <a:pPr indent="0" marL="0">
              <a:lnSpc>
                <a:spcPct val="102000"/>
              </a:lnSpc>
              <a:buNone/>
            </a:pPr>
            <a:r>
              <a:rPr lang="en-US" sz="1400" b="1" dirty="0">
                <a:solidFill>
                  <a:srgbClr val="0A0F1A"/>
                </a:solidFill>
                <a:latin typeface="Poppins" pitchFamily="34" charset="0"/>
                <a:ea typeface="Poppins" pitchFamily="34" charset="-122"/>
                <a:cs typeface="Poppins" pitchFamily="34" charset="-120"/>
              </a:rPr>
              <a:t>Cartographier vos choke points</a:t>
            </a:r>
            <a:endParaRPr lang="en-US" sz="1400" dirty="0"/>
          </a:p>
        </p:txBody>
      </p:sp>
      <p:sp>
        <p:nvSpPr>
          <p:cNvPr id="9" name="Text 7"/>
          <p:cNvSpPr/>
          <p:nvPr/>
        </p:nvSpPr>
        <p:spPr>
          <a:xfrm>
            <a:off x="804672" y="3840480"/>
            <a:ext cx="3003194" cy="1325880"/>
          </a:xfrm>
          <a:prstGeom prst="rect">
            <a:avLst/>
          </a:prstGeom>
          <a:noFill/>
          <a:ln/>
        </p:spPr>
        <p:txBody>
          <a:bodyPr wrap="square" lIns="0" tIns="0" rIns="0" bIns="0" rtlCol="0" anchor="t"/>
          <a:lstStyle/>
          <a:p>
            <a:pPr indent="0" marL="0">
              <a:lnSpc>
                <a:spcPct val="108000"/>
              </a:lnSpc>
              <a:buNone/>
            </a:pPr>
            <a:r>
              <a:rPr lang="en-US" sz="1000" b="1" dirty="0">
                <a:solidFill>
                  <a:srgbClr val="C9A84C"/>
                </a:solidFill>
                <a:latin typeface="Poppins" pitchFamily="34" charset="0"/>
                <a:ea typeface="Poppins" pitchFamily="34" charset="-122"/>
                <a:cs typeface="Poppins" pitchFamily="34" charset="-120"/>
              </a:rPr>
              <a:t>La Manœuvre
</a:t>
            </a:r>
            <a:pPr indent="0" marL="0">
              <a:lnSpc>
                <a:spcPct val="108000"/>
              </a:lnSpc>
              <a:buNone/>
            </a:pPr>
            <a:r>
              <a:rPr lang="en-US" sz="1100" dirty="0">
                <a:solidFill>
                  <a:srgbClr val="5A6473"/>
                </a:solidFill>
                <a:latin typeface="Poppins" pitchFamily="34" charset="0"/>
                <a:ea typeface="Poppins" pitchFamily="34" charset="-122"/>
                <a:cs typeface="Poppins" pitchFamily="34" charset="-120"/>
              </a:rPr>
              <a:t>Interrogez vos 10 derniers clients signés, canal par canal, et croisez avec le CRM : 3-4 canaux prioritaires par persona, le reste devient secondaire.</a:t>
            </a:r>
            <a:endParaRPr lang="en-US" sz="1000" dirty="0"/>
          </a:p>
        </p:txBody>
      </p:sp>
      <p:sp>
        <p:nvSpPr>
          <p:cNvPr id="10" name="Shape 8"/>
          <p:cNvSpPr/>
          <p:nvPr/>
        </p:nvSpPr>
        <p:spPr>
          <a:xfrm>
            <a:off x="804672" y="5120640"/>
            <a:ext cx="3003194" cy="0"/>
          </a:xfrm>
          <a:prstGeom prst="line">
            <a:avLst/>
          </a:prstGeom>
          <a:noFill/>
          <a:ln w="6350">
            <a:solidFill>
              <a:srgbClr val="E2E4E9"/>
            </a:solidFill>
            <a:prstDash val="solid"/>
          </a:ln>
        </p:spPr>
      </p:sp>
      <p:sp>
        <p:nvSpPr>
          <p:cNvPr id="11" name="Text 9"/>
          <p:cNvSpPr/>
          <p:nvPr/>
        </p:nvSpPr>
        <p:spPr>
          <a:xfrm>
            <a:off x="804672" y="5184648"/>
            <a:ext cx="3003194" cy="640080"/>
          </a:xfrm>
          <a:prstGeom prst="rect">
            <a:avLst/>
          </a:prstGeom>
          <a:noFill/>
          <a:ln/>
        </p:spPr>
        <p:txBody>
          <a:bodyPr wrap="square" lIns="0" tIns="0" rIns="0" bIns="0" rtlCol="0" anchor="t"/>
          <a:lstStyle/>
          <a:p>
            <a:pPr indent="0" marL="0">
              <a:lnSpc>
                <a:spcPct val="105000"/>
              </a:lnSpc>
              <a:buNone/>
            </a:pPr>
            <a:r>
              <a:rPr lang="en-US" sz="1000" b="1" dirty="0">
                <a:solidFill>
                  <a:srgbClr val="0A0F1A"/>
                </a:solidFill>
                <a:latin typeface="Poppins" pitchFamily="34" charset="0"/>
                <a:ea typeface="Poppins" pitchFamily="34" charset="-122"/>
                <a:cs typeface="Poppins" pitchFamily="34" charset="-120"/>
              </a:rPr>
              <a:t>Outils  </a:t>
            </a:r>
            <a:pPr indent="0" marL="0">
              <a:lnSpc>
                <a:spcPct val="105000"/>
              </a:lnSpc>
              <a:buNone/>
            </a:pPr>
            <a:r>
              <a:rPr lang="en-US" sz="1000" dirty="0">
                <a:solidFill>
                  <a:srgbClr val="5A6473"/>
                </a:solidFill>
                <a:latin typeface="Poppins" pitchFamily="34" charset="0"/>
                <a:ea typeface="Poppins" pitchFamily="34" charset="-122"/>
                <a:cs typeface="Poppins" pitchFamily="34" charset="-120"/>
              </a:rPr>
              <a:t>Choke point map · CRM · Sun Tzu</a:t>
            </a:r>
            <a:endParaRPr lang="en-US" sz="1000" dirty="0"/>
          </a:p>
        </p:txBody>
      </p:sp>
      <p:sp>
        <p:nvSpPr>
          <p:cNvPr id="12" name="Shape 10"/>
          <p:cNvSpPr/>
          <p:nvPr/>
        </p:nvSpPr>
        <p:spPr>
          <a:xfrm>
            <a:off x="4338218" y="1874520"/>
            <a:ext cx="3515258" cy="402336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13" name="Shape 11"/>
          <p:cNvSpPr/>
          <p:nvPr/>
        </p:nvSpPr>
        <p:spPr>
          <a:xfrm>
            <a:off x="4338218" y="1874520"/>
            <a:ext cx="64008" cy="4023360"/>
          </a:xfrm>
          <a:prstGeom prst="rect">
            <a:avLst/>
          </a:prstGeom>
          <a:solidFill>
            <a:srgbClr val="C9A84C"/>
          </a:solidFill>
          <a:ln/>
        </p:spPr>
      </p:sp>
      <p:sp>
        <p:nvSpPr>
          <p:cNvPr id="14" name="Text 12"/>
          <p:cNvSpPr/>
          <p:nvPr/>
        </p:nvSpPr>
        <p:spPr>
          <a:xfrm>
            <a:off x="4575962" y="2075688"/>
            <a:ext cx="3058058" cy="731520"/>
          </a:xfrm>
          <a:prstGeom prst="rect">
            <a:avLst/>
          </a:prstGeom>
          <a:noFill/>
          <a:ln/>
        </p:spPr>
        <p:txBody>
          <a:bodyPr wrap="square" lIns="0" tIns="0" rIns="0" bIns="0" rtlCol="0" anchor="t"/>
          <a:lstStyle/>
          <a:p>
            <a:pPr indent="0" marL="0">
              <a:buNone/>
            </a:pPr>
            <a:r>
              <a:rPr lang="en-US" sz="3400" b="1" dirty="0">
                <a:solidFill>
                  <a:srgbClr val="C9A84C"/>
                </a:solidFill>
                <a:latin typeface="Poppins" pitchFamily="34" charset="0"/>
                <a:ea typeface="Poppins" pitchFamily="34" charset="-122"/>
                <a:cs typeface="Poppins" pitchFamily="34" charset="-120"/>
              </a:rPr>
              <a:t>02</a:t>
            </a:r>
            <a:endParaRPr lang="en-US" sz="3400" dirty="0"/>
          </a:p>
        </p:txBody>
      </p:sp>
      <p:sp>
        <p:nvSpPr>
          <p:cNvPr id="15" name="Text 13"/>
          <p:cNvSpPr/>
          <p:nvPr/>
        </p:nvSpPr>
        <p:spPr>
          <a:xfrm>
            <a:off x="4594250" y="2834640"/>
            <a:ext cx="3003194" cy="914400"/>
          </a:xfrm>
          <a:prstGeom prst="rect">
            <a:avLst/>
          </a:prstGeom>
          <a:noFill/>
          <a:ln/>
        </p:spPr>
        <p:txBody>
          <a:bodyPr wrap="square" lIns="0" tIns="0" rIns="0" bIns="0" rtlCol="0" anchor="t"/>
          <a:lstStyle/>
          <a:p>
            <a:pPr indent="0" marL="0">
              <a:lnSpc>
                <a:spcPct val="102000"/>
              </a:lnSpc>
              <a:buNone/>
            </a:pPr>
            <a:r>
              <a:rPr lang="en-US" sz="1400" b="1" dirty="0">
                <a:solidFill>
                  <a:srgbClr val="0A0F1A"/>
                </a:solidFill>
                <a:latin typeface="Poppins" pitchFamily="34" charset="0"/>
                <a:ea typeface="Poppins" pitchFamily="34" charset="-122"/>
                <a:cs typeface="Poppins" pitchFamily="34" charset="-120"/>
              </a:rPr>
              <a:t>Fortifier Gibraltar : le self-service</a:t>
            </a:r>
            <a:endParaRPr lang="en-US" sz="1400" dirty="0"/>
          </a:p>
        </p:txBody>
      </p:sp>
      <p:sp>
        <p:nvSpPr>
          <p:cNvPr id="16" name="Text 14"/>
          <p:cNvSpPr/>
          <p:nvPr/>
        </p:nvSpPr>
        <p:spPr>
          <a:xfrm>
            <a:off x="4594250" y="3840480"/>
            <a:ext cx="3003194" cy="1325880"/>
          </a:xfrm>
          <a:prstGeom prst="rect">
            <a:avLst/>
          </a:prstGeom>
          <a:noFill/>
          <a:ln/>
        </p:spPr>
        <p:txBody>
          <a:bodyPr wrap="square" lIns="0" tIns="0" rIns="0" bIns="0" rtlCol="0" anchor="t"/>
          <a:lstStyle/>
          <a:p>
            <a:pPr indent="0" marL="0">
              <a:lnSpc>
                <a:spcPct val="108000"/>
              </a:lnSpc>
              <a:buNone/>
            </a:pPr>
            <a:r>
              <a:rPr lang="en-US" sz="1000" b="1" dirty="0">
                <a:solidFill>
                  <a:srgbClr val="C9A84C"/>
                </a:solidFill>
                <a:latin typeface="Poppins" pitchFamily="34" charset="0"/>
                <a:ea typeface="Poppins" pitchFamily="34" charset="-122"/>
                <a:cs typeface="Poppins" pitchFamily="34" charset="-120"/>
              </a:rPr>
              <a:t>La Manœuvre
</a:t>
            </a:r>
            <a:pPr indent="0" marL="0">
              <a:lnSpc>
                <a:spcPct val="108000"/>
              </a:lnSpc>
              <a:buNone/>
            </a:pPr>
            <a:r>
              <a:rPr lang="en-US" sz="1100" dirty="0">
                <a:solidFill>
                  <a:srgbClr val="5A6473"/>
                </a:solidFill>
                <a:latin typeface="Poppins" pitchFamily="34" charset="0"/>
                <a:ea typeface="Poppins" pitchFamily="34" charset="-122"/>
                <a:cs typeface="Poppins" pitchFamily="34" charset="-120"/>
              </a:rPr>
              <a:t>Rendez le self-service impossible à contourner : pricing transparent, contenu technique en accès libre, renouvellement sans appel. Mesurez l’abandon.</a:t>
            </a:r>
            <a:endParaRPr lang="en-US" sz="1000" dirty="0"/>
          </a:p>
        </p:txBody>
      </p:sp>
      <p:sp>
        <p:nvSpPr>
          <p:cNvPr id="17" name="Shape 15"/>
          <p:cNvSpPr/>
          <p:nvPr/>
        </p:nvSpPr>
        <p:spPr>
          <a:xfrm>
            <a:off x="4594250" y="5120640"/>
            <a:ext cx="3003194" cy="0"/>
          </a:xfrm>
          <a:prstGeom prst="line">
            <a:avLst/>
          </a:prstGeom>
          <a:noFill/>
          <a:ln w="6350">
            <a:solidFill>
              <a:srgbClr val="E2E4E9"/>
            </a:solidFill>
            <a:prstDash val="solid"/>
          </a:ln>
        </p:spPr>
      </p:sp>
      <p:sp>
        <p:nvSpPr>
          <p:cNvPr id="18" name="Text 16"/>
          <p:cNvSpPr/>
          <p:nvPr/>
        </p:nvSpPr>
        <p:spPr>
          <a:xfrm>
            <a:off x="4594250" y="5184648"/>
            <a:ext cx="3003194" cy="640080"/>
          </a:xfrm>
          <a:prstGeom prst="rect">
            <a:avLst/>
          </a:prstGeom>
          <a:noFill/>
          <a:ln/>
        </p:spPr>
        <p:txBody>
          <a:bodyPr wrap="square" lIns="0" tIns="0" rIns="0" bIns="0" rtlCol="0" anchor="t"/>
          <a:lstStyle/>
          <a:p>
            <a:pPr indent="0" marL="0">
              <a:lnSpc>
                <a:spcPct val="105000"/>
              </a:lnSpc>
              <a:buNone/>
            </a:pPr>
            <a:r>
              <a:rPr lang="en-US" sz="1000" b="1" dirty="0">
                <a:solidFill>
                  <a:srgbClr val="0A0F1A"/>
                </a:solidFill>
                <a:latin typeface="Poppins" pitchFamily="34" charset="0"/>
                <a:ea typeface="Poppins" pitchFamily="34" charset="-122"/>
                <a:cs typeface="Poppins" pitchFamily="34" charset="-120"/>
              </a:rPr>
              <a:t>Outils  </a:t>
            </a:r>
            <a:pPr indent="0" marL="0">
              <a:lnSpc>
                <a:spcPct val="105000"/>
              </a:lnSpc>
              <a:buNone/>
            </a:pPr>
            <a:r>
              <a:rPr lang="en-US" sz="1000" dirty="0">
                <a:solidFill>
                  <a:srgbClr val="5A6473"/>
                </a:solidFill>
                <a:latin typeface="Poppins" pitchFamily="34" charset="0"/>
                <a:ea typeface="Poppins" pitchFamily="34" charset="-122"/>
                <a:cs typeface="Poppins" pitchFamily="34" charset="-120"/>
              </a:rPr>
              <a:t>Self-service · marketplaces · funnel</a:t>
            </a:r>
            <a:endParaRPr lang="en-US" sz="1000" dirty="0"/>
          </a:p>
        </p:txBody>
      </p:sp>
      <p:sp>
        <p:nvSpPr>
          <p:cNvPr id="19" name="Shape 17"/>
          <p:cNvSpPr/>
          <p:nvPr/>
        </p:nvSpPr>
        <p:spPr>
          <a:xfrm>
            <a:off x="8127797" y="1874520"/>
            <a:ext cx="3515258" cy="402336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20" name="Shape 18"/>
          <p:cNvSpPr/>
          <p:nvPr/>
        </p:nvSpPr>
        <p:spPr>
          <a:xfrm>
            <a:off x="8127797" y="1874520"/>
            <a:ext cx="64008" cy="4023360"/>
          </a:xfrm>
          <a:prstGeom prst="rect">
            <a:avLst/>
          </a:prstGeom>
          <a:solidFill>
            <a:srgbClr val="C9A84C"/>
          </a:solidFill>
          <a:ln/>
        </p:spPr>
      </p:sp>
      <p:sp>
        <p:nvSpPr>
          <p:cNvPr id="21" name="Text 19"/>
          <p:cNvSpPr/>
          <p:nvPr/>
        </p:nvSpPr>
        <p:spPr>
          <a:xfrm>
            <a:off x="8365541" y="2075688"/>
            <a:ext cx="3058058" cy="731520"/>
          </a:xfrm>
          <a:prstGeom prst="rect">
            <a:avLst/>
          </a:prstGeom>
          <a:noFill/>
          <a:ln/>
        </p:spPr>
        <p:txBody>
          <a:bodyPr wrap="square" lIns="0" tIns="0" rIns="0" bIns="0" rtlCol="0" anchor="t"/>
          <a:lstStyle/>
          <a:p>
            <a:pPr indent="0" marL="0">
              <a:buNone/>
            </a:pPr>
            <a:r>
              <a:rPr lang="en-US" sz="3400" b="1" dirty="0">
                <a:solidFill>
                  <a:srgbClr val="C9A84C"/>
                </a:solidFill>
                <a:latin typeface="Poppins" pitchFamily="34" charset="0"/>
                <a:ea typeface="Poppins" pitchFamily="34" charset="-122"/>
                <a:cs typeface="Poppins" pitchFamily="34" charset="-120"/>
              </a:rPr>
              <a:t>03</a:t>
            </a:r>
            <a:endParaRPr lang="en-US" sz="3400" dirty="0"/>
          </a:p>
        </p:txBody>
      </p:sp>
      <p:sp>
        <p:nvSpPr>
          <p:cNvPr id="22" name="Text 20"/>
          <p:cNvSpPr/>
          <p:nvPr/>
        </p:nvSpPr>
        <p:spPr>
          <a:xfrm>
            <a:off x="8383829" y="2834640"/>
            <a:ext cx="3003194" cy="914400"/>
          </a:xfrm>
          <a:prstGeom prst="rect">
            <a:avLst/>
          </a:prstGeom>
          <a:noFill/>
          <a:ln/>
        </p:spPr>
        <p:txBody>
          <a:bodyPr wrap="square" lIns="0" tIns="0" rIns="0" bIns="0" rtlCol="0" anchor="t"/>
          <a:lstStyle/>
          <a:p>
            <a:pPr indent="0" marL="0">
              <a:lnSpc>
                <a:spcPct val="102000"/>
              </a:lnSpc>
              <a:buNone/>
            </a:pPr>
            <a:r>
              <a:rPr lang="en-US" sz="1400" b="1" dirty="0">
                <a:solidFill>
                  <a:srgbClr val="0A0F1A"/>
                </a:solidFill>
                <a:latin typeface="Poppins" pitchFamily="34" charset="0"/>
                <a:ea typeface="Poppins" pitchFamily="34" charset="-122"/>
                <a:cs typeface="Poppins" pitchFamily="34" charset="-120"/>
              </a:rPr>
              <a:t>Coordonner les escadres</a:t>
            </a:r>
            <a:endParaRPr lang="en-US" sz="1400" dirty="0"/>
          </a:p>
        </p:txBody>
      </p:sp>
      <p:sp>
        <p:nvSpPr>
          <p:cNvPr id="23" name="Text 21"/>
          <p:cNvSpPr/>
          <p:nvPr/>
        </p:nvSpPr>
        <p:spPr>
          <a:xfrm>
            <a:off x="8383829" y="3840480"/>
            <a:ext cx="3003194" cy="1325880"/>
          </a:xfrm>
          <a:prstGeom prst="rect">
            <a:avLst/>
          </a:prstGeom>
          <a:noFill/>
          <a:ln/>
        </p:spPr>
        <p:txBody>
          <a:bodyPr wrap="square" lIns="0" tIns="0" rIns="0" bIns="0" rtlCol="0" anchor="t"/>
          <a:lstStyle/>
          <a:p>
            <a:pPr indent="0" marL="0">
              <a:lnSpc>
                <a:spcPct val="108000"/>
              </a:lnSpc>
              <a:buNone/>
            </a:pPr>
            <a:r>
              <a:rPr lang="en-US" sz="1000" b="1" dirty="0">
                <a:solidFill>
                  <a:srgbClr val="C9A84C"/>
                </a:solidFill>
                <a:latin typeface="Poppins" pitchFamily="34" charset="0"/>
                <a:ea typeface="Poppins" pitchFamily="34" charset="-122"/>
                <a:cs typeface="Poppins" pitchFamily="34" charset="-120"/>
              </a:rPr>
              <a:t>La Manœuvre
</a:t>
            </a:r>
            <a:pPr indent="0" marL="0">
              <a:lnSpc>
                <a:spcPct val="108000"/>
              </a:lnSpc>
              <a:buNone/>
            </a:pPr>
            <a:r>
              <a:rPr lang="en-US" sz="1100" dirty="0">
                <a:solidFill>
                  <a:srgbClr val="5A6473"/>
                </a:solidFill>
                <a:latin typeface="Poppins" pitchFamily="34" charset="0"/>
                <a:ea typeface="Poppins" pitchFamily="34" charset="-122"/>
                <a:cs typeface="Poppins" pitchFamily="34" charset="-120"/>
              </a:rPr>
              <a:t>Définissez des règles d’handoff claires entre canaux et pilotez le taux de transition fluide — pas les MQL/SQL — en revue hebdo marketing/sales/CS.</a:t>
            </a:r>
            <a:endParaRPr lang="en-US" sz="1000" dirty="0"/>
          </a:p>
        </p:txBody>
      </p:sp>
      <p:sp>
        <p:nvSpPr>
          <p:cNvPr id="24" name="Shape 22"/>
          <p:cNvSpPr/>
          <p:nvPr/>
        </p:nvSpPr>
        <p:spPr>
          <a:xfrm>
            <a:off x="8383829" y="5120640"/>
            <a:ext cx="3003194" cy="0"/>
          </a:xfrm>
          <a:prstGeom prst="line">
            <a:avLst/>
          </a:prstGeom>
          <a:noFill/>
          <a:ln w="6350">
            <a:solidFill>
              <a:srgbClr val="E2E4E9"/>
            </a:solidFill>
            <a:prstDash val="solid"/>
          </a:ln>
        </p:spPr>
      </p:sp>
      <p:sp>
        <p:nvSpPr>
          <p:cNvPr id="25" name="Text 23"/>
          <p:cNvSpPr/>
          <p:nvPr/>
        </p:nvSpPr>
        <p:spPr>
          <a:xfrm>
            <a:off x="8383829" y="5184648"/>
            <a:ext cx="3003194" cy="640080"/>
          </a:xfrm>
          <a:prstGeom prst="rect">
            <a:avLst/>
          </a:prstGeom>
          <a:noFill/>
          <a:ln/>
        </p:spPr>
        <p:txBody>
          <a:bodyPr wrap="square" lIns="0" tIns="0" rIns="0" bIns="0" rtlCol="0" anchor="t"/>
          <a:lstStyle/>
          <a:p>
            <a:pPr indent="0" marL="0">
              <a:lnSpc>
                <a:spcPct val="105000"/>
              </a:lnSpc>
              <a:buNone/>
            </a:pPr>
            <a:r>
              <a:rPr lang="en-US" sz="1000" b="1" dirty="0">
                <a:solidFill>
                  <a:srgbClr val="0A0F1A"/>
                </a:solidFill>
                <a:latin typeface="Poppins" pitchFamily="34" charset="0"/>
                <a:ea typeface="Poppins" pitchFamily="34" charset="-122"/>
                <a:cs typeface="Poppins" pitchFamily="34" charset="-120"/>
              </a:rPr>
              <a:t>Outils  </a:t>
            </a:r>
            <a:pPr indent="0" marL="0">
              <a:lnSpc>
                <a:spcPct val="105000"/>
              </a:lnSpc>
              <a:buNone/>
            </a:pPr>
            <a:r>
              <a:rPr lang="en-US" sz="1000" dirty="0">
                <a:solidFill>
                  <a:srgbClr val="5A6473"/>
                </a:solidFill>
                <a:latin typeface="Poppins" pitchFamily="34" charset="0"/>
                <a:ea typeface="Poppins" pitchFamily="34" charset="-122"/>
                <a:cs typeface="Poppins" pitchFamily="34" charset="-120"/>
              </a:rPr>
              <a:t>Handoff rules · CRM · revue hebdo</a:t>
            </a:r>
            <a:endParaRPr lang="en-US" sz="1000" dirty="0"/>
          </a:p>
        </p:txBody>
      </p:sp>
      <p:sp>
        <p:nvSpPr>
          <p:cNvPr id="26" name="Shape 24"/>
          <p:cNvSpPr/>
          <p:nvPr/>
        </p:nvSpPr>
        <p:spPr>
          <a:xfrm>
            <a:off x="548640" y="6437376"/>
            <a:ext cx="11094415" cy="0"/>
          </a:xfrm>
          <a:prstGeom prst="line">
            <a:avLst/>
          </a:prstGeom>
          <a:noFill/>
          <a:ln w="9525">
            <a:solidFill>
              <a:srgbClr val="E2E4E9"/>
            </a:solidFill>
            <a:prstDash val="solid"/>
          </a:ln>
        </p:spPr>
      </p:sp>
      <p:sp>
        <p:nvSpPr>
          <p:cNvPr id="27" name="Text 25"/>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5A6473"/>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28" name="Text 26"/>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5A6473"/>
                </a:solidFill>
                <a:latin typeface="Poppins" pitchFamily="34" charset="0"/>
                <a:ea typeface="Poppins" pitchFamily="34" charset="-122"/>
                <a:cs typeface="Poppins" pitchFamily="34" charset="-120"/>
              </a:rPr>
              <a:t>06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48640" y="498348"/>
            <a:ext cx="118872" cy="118872"/>
          </a:xfrm>
          <a:prstGeom prst="rect">
            <a:avLst/>
          </a:prstGeom>
          <a:solidFill>
            <a:srgbClr val="C9A84C"/>
          </a:solidFill>
          <a:ln/>
        </p:spPr>
      </p:sp>
      <p:sp>
        <p:nvSpPr>
          <p:cNvPr id="3" name="Text 1"/>
          <p:cNvSpPr/>
          <p:nvPr/>
        </p:nvSpPr>
        <p:spPr>
          <a:xfrm>
            <a:off x="786384" y="45720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FEUILLE DE ROUTE</a:t>
            </a:r>
            <a:endParaRPr lang="en-US" sz="1050" dirty="0"/>
          </a:p>
        </p:txBody>
      </p:sp>
      <p:sp>
        <p:nvSpPr>
          <p:cNvPr id="4" name="Text 2"/>
          <p:cNvSpPr/>
          <p:nvPr/>
        </p:nvSpPr>
        <p:spPr>
          <a:xfrm>
            <a:off x="548640" y="786384"/>
            <a:ext cx="11094415" cy="960120"/>
          </a:xfrm>
          <a:prstGeom prst="rect">
            <a:avLst/>
          </a:prstGeom>
          <a:noFill/>
          <a:ln/>
        </p:spPr>
        <p:txBody>
          <a:bodyPr wrap="square" lIns="0" tIns="0" rIns="0" bIns="0" rtlCol="0" anchor="t"/>
          <a:lstStyle/>
          <a:p>
            <a:pPr indent="0" marL="0">
              <a:lnSpc>
                <a:spcPct val="102000"/>
              </a:lnSpc>
              <a:buNone/>
            </a:pPr>
            <a:r>
              <a:rPr lang="en-US" sz="2100" b="1" dirty="0">
                <a:solidFill>
                  <a:srgbClr val="0A0F1A"/>
                </a:solidFill>
                <a:latin typeface="Poppins" pitchFamily="34" charset="0"/>
                <a:ea typeface="Poppins" pitchFamily="34" charset="-122"/>
                <a:cs typeface="Poppins" pitchFamily="34" charset="-120"/>
              </a:rPr>
              <a:t>Une trajectoire 30-60-90 pour passer de la dispersion à la concentration sur les choke points</a:t>
            </a:r>
            <a:endParaRPr lang="en-US" sz="2100" dirty="0"/>
          </a:p>
        </p:txBody>
      </p:sp>
      <p:sp>
        <p:nvSpPr>
          <p:cNvPr id="5" name="Shape 3"/>
          <p:cNvSpPr/>
          <p:nvPr/>
        </p:nvSpPr>
        <p:spPr>
          <a:xfrm>
            <a:off x="548640" y="2011680"/>
            <a:ext cx="3393338" cy="3749040"/>
          </a:xfrm>
          <a:prstGeom prst="rect">
            <a:avLst/>
          </a:prstGeom>
          <a:solidFill>
            <a:srgbClr val="F5F6F8"/>
          </a:solidFill>
          <a:ln w="9525">
            <a:solidFill>
              <a:srgbClr val="F5F6F8"/>
            </a:solidFill>
            <a:prstDash val="solid"/>
          </a:ln>
        </p:spPr>
      </p:sp>
      <p:sp>
        <p:nvSpPr>
          <p:cNvPr id="6" name="Shape 4"/>
          <p:cNvSpPr/>
          <p:nvPr/>
        </p:nvSpPr>
        <p:spPr>
          <a:xfrm>
            <a:off x="548640" y="2011680"/>
            <a:ext cx="64008" cy="3749040"/>
          </a:xfrm>
          <a:prstGeom prst="rect">
            <a:avLst/>
          </a:prstGeom>
          <a:solidFill>
            <a:srgbClr val="C9A84C"/>
          </a:solidFill>
          <a:ln/>
        </p:spPr>
      </p:sp>
      <p:sp>
        <p:nvSpPr>
          <p:cNvPr id="7" name="Shape 5"/>
          <p:cNvSpPr/>
          <p:nvPr/>
        </p:nvSpPr>
        <p:spPr>
          <a:xfrm>
            <a:off x="804672" y="2267712"/>
            <a:ext cx="2881274" cy="310896"/>
          </a:xfrm>
          <a:prstGeom prst="roundRect">
            <a:avLst>
              <a:gd name="adj" fmla="val 50000"/>
            </a:avLst>
          </a:prstGeom>
          <a:solidFill>
            <a:srgbClr val="C9A84C"/>
          </a:solidFill>
          <a:ln/>
        </p:spPr>
      </p:sp>
      <p:sp>
        <p:nvSpPr>
          <p:cNvPr id="8" name="Text 6"/>
          <p:cNvSpPr/>
          <p:nvPr/>
        </p:nvSpPr>
        <p:spPr>
          <a:xfrm>
            <a:off x="804672" y="2267712"/>
            <a:ext cx="2881274" cy="310896"/>
          </a:xfrm>
          <a:prstGeom prst="rect">
            <a:avLst/>
          </a:prstGeom>
          <a:noFill/>
          <a:ln/>
        </p:spPr>
        <p:txBody>
          <a:bodyPr wrap="square" lIns="0" tIns="0" rIns="0" bIns="0" rtlCol="0" anchor="ctr"/>
          <a:lstStyle/>
          <a:p>
            <a:pPr algn="ctr" indent="0" marL="0">
              <a:buNone/>
            </a:pPr>
            <a:r>
              <a:rPr lang="en-US" sz="950" b="1" spc="150" kern="0" dirty="0">
                <a:solidFill>
                  <a:srgbClr val="0A0F1A"/>
                </a:solidFill>
                <a:latin typeface="Poppins" pitchFamily="34" charset="0"/>
                <a:ea typeface="Poppins" pitchFamily="34" charset="-122"/>
                <a:cs typeface="Poppins" pitchFamily="34" charset="-120"/>
              </a:rPr>
              <a:t>0-30 JOURS</a:t>
            </a:r>
            <a:endParaRPr lang="en-US" sz="950" dirty="0"/>
          </a:p>
        </p:txBody>
      </p:sp>
      <p:sp>
        <p:nvSpPr>
          <p:cNvPr id="9" name="Shape 7"/>
          <p:cNvSpPr/>
          <p:nvPr/>
        </p:nvSpPr>
        <p:spPr>
          <a:xfrm>
            <a:off x="804672" y="2852928"/>
            <a:ext cx="100584" cy="100584"/>
          </a:xfrm>
          <a:prstGeom prst="rect">
            <a:avLst/>
          </a:prstGeom>
          <a:solidFill>
            <a:srgbClr val="C9A84C"/>
          </a:solidFill>
          <a:ln/>
        </p:spPr>
      </p:sp>
      <p:sp>
        <p:nvSpPr>
          <p:cNvPr id="10" name="Text 8"/>
          <p:cNvSpPr/>
          <p:nvPr/>
        </p:nvSpPr>
        <p:spPr>
          <a:xfrm>
            <a:off x="1005840" y="2788920"/>
            <a:ext cx="2680106" cy="777240"/>
          </a:xfrm>
          <a:prstGeom prst="rect">
            <a:avLst/>
          </a:prstGeom>
          <a:noFill/>
          <a:ln/>
        </p:spPr>
        <p:txBody>
          <a:bodyPr wrap="square" lIns="0" tIns="0" rIns="0" bIns="0" rtlCol="0" anchor="t"/>
          <a:lstStyle/>
          <a:p>
            <a:pPr indent="0" marL="0">
              <a:lnSpc>
                <a:spcPct val="106000"/>
              </a:lnSpc>
              <a:buNone/>
            </a:pPr>
            <a:r>
              <a:rPr lang="en-US" sz="1100" dirty="0">
                <a:solidFill>
                  <a:srgbClr val="0A0F1A"/>
                </a:solidFill>
                <a:latin typeface="Poppins" pitchFamily="34" charset="0"/>
                <a:ea typeface="Poppins" pitchFamily="34" charset="-122"/>
                <a:cs typeface="Poppins" pitchFamily="34" charset="-120"/>
              </a:rPr>
              <a:t>Cartographier le parcours d’achat réel (10 derniers clients)</a:t>
            </a:r>
            <a:endParaRPr lang="en-US" sz="1100" dirty="0"/>
          </a:p>
        </p:txBody>
      </p:sp>
      <p:sp>
        <p:nvSpPr>
          <p:cNvPr id="11" name="Shape 9"/>
          <p:cNvSpPr/>
          <p:nvPr/>
        </p:nvSpPr>
        <p:spPr>
          <a:xfrm>
            <a:off x="804672" y="3694176"/>
            <a:ext cx="100584" cy="100584"/>
          </a:xfrm>
          <a:prstGeom prst="rect">
            <a:avLst/>
          </a:prstGeom>
          <a:solidFill>
            <a:srgbClr val="C9A84C"/>
          </a:solidFill>
          <a:ln/>
        </p:spPr>
      </p:sp>
      <p:sp>
        <p:nvSpPr>
          <p:cNvPr id="12" name="Text 10"/>
          <p:cNvSpPr/>
          <p:nvPr/>
        </p:nvSpPr>
        <p:spPr>
          <a:xfrm>
            <a:off x="1005840" y="3630168"/>
            <a:ext cx="2680106" cy="777240"/>
          </a:xfrm>
          <a:prstGeom prst="rect">
            <a:avLst/>
          </a:prstGeom>
          <a:noFill/>
          <a:ln/>
        </p:spPr>
        <p:txBody>
          <a:bodyPr wrap="square" lIns="0" tIns="0" rIns="0" bIns="0" rtlCol="0" anchor="t"/>
          <a:lstStyle/>
          <a:p>
            <a:pPr indent="0" marL="0">
              <a:lnSpc>
                <a:spcPct val="106000"/>
              </a:lnSpc>
              <a:buNone/>
            </a:pPr>
            <a:r>
              <a:rPr lang="en-US" sz="1100" dirty="0">
                <a:solidFill>
                  <a:srgbClr val="0A0F1A"/>
                </a:solidFill>
                <a:latin typeface="Poppins" pitchFamily="34" charset="0"/>
                <a:ea typeface="Poppins" pitchFamily="34" charset="-122"/>
                <a:cs typeface="Poppins" pitchFamily="34" charset="-120"/>
              </a:rPr>
              <a:t>Limiter à 4 canaux prioritaires par persona</a:t>
            </a:r>
            <a:endParaRPr lang="en-US" sz="1100" dirty="0"/>
          </a:p>
        </p:txBody>
      </p:sp>
      <p:sp>
        <p:nvSpPr>
          <p:cNvPr id="13" name="Shape 11"/>
          <p:cNvSpPr/>
          <p:nvPr/>
        </p:nvSpPr>
        <p:spPr>
          <a:xfrm>
            <a:off x="804672" y="4800600"/>
            <a:ext cx="2881274" cy="0"/>
          </a:xfrm>
          <a:prstGeom prst="line">
            <a:avLst/>
          </a:prstGeom>
          <a:noFill/>
          <a:ln w="6350">
            <a:solidFill>
              <a:srgbClr val="E2E4E9"/>
            </a:solidFill>
            <a:prstDash val="solid"/>
          </a:ln>
        </p:spPr>
      </p:sp>
      <p:sp>
        <p:nvSpPr>
          <p:cNvPr id="14" name="Text 12"/>
          <p:cNvSpPr/>
          <p:nvPr/>
        </p:nvSpPr>
        <p:spPr>
          <a:xfrm>
            <a:off x="804672" y="4892040"/>
            <a:ext cx="2881274" cy="320040"/>
          </a:xfrm>
          <a:prstGeom prst="rect">
            <a:avLst/>
          </a:prstGeom>
          <a:noFill/>
          <a:ln/>
        </p:spPr>
        <p:txBody>
          <a:bodyPr wrap="square" lIns="0" tIns="0" rIns="0" bIns="0" rtlCol="0" anchor="ctr"/>
          <a:lstStyle/>
          <a:p>
            <a:pPr indent="0" marL="0">
              <a:buNone/>
            </a:pPr>
            <a:r>
              <a:rPr lang="en-US" sz="1000" b="1" dirty="0">
                <a:solidFill>
                  <a:srgbClr val="C9A84C"/>
                </a:solidFill>
                <a:latin typeface="Poppins" pitchFamily="34" charset="0"/>
                <a:ea typeface="Poppins" pitchFamily="34" charset="-122"/>
                <a:cs typeface="Poppins" pitchFamily="34" charset="-120"/>
              </a:rPr>
              <a:t>Pilote  </a:t>
            </a:r>
            <a:pPr indent="0" marL="0">
              <a:buNone/>
            </a:pPr>
            <a:r>
              <a:rPr lang="en-US" sz="1000" dirty="0">
                <a:solidFill>
                  <a:srgbClr val="5A6473"/>
                </a:solidFill>
                <a:latin typeface="Poppins" pitchFamily="34" charset="0"/>
                <a:ea typeface="Poppins" pitchFamily="34" charset="-122"/>
                <a:cs typeface="Poppins" pitchFamily="34" charset="-120"/>
              </a:rPr>
              <a:t>CMO + CRO</a:t>
            </a:r>
            <a:endParaRPr lang="en-US" sz="1000" dirty="0"/>
          </a:p>
        </p:txBody>
      </p:sp>
      <p:sp>
        <p:nvSpPr>
          <p:cNvPr id="15" name="Text 13"/>
          <p:cNvSpPr/>
          <p:nvPr/>
        </p:nvSpPr>
        <p:spPr>
          <a:xfrm>
            <a:off x="804672" y="5257800"/>
            <a:ext cx="2881274" cy="320040"/>
          </a:xfrm>
          <a:prstGeom prst="rect">
            <a:avLst/>
          </a:prstGeom>
          <a:noFill/>
          <a:ln/>
        </p:spPr>
        <p:txBody>
          <a:bodyPr wrap="square" lIns="0" tIns="0" rIns="0" bIns="0" rtlCol="0" anchor="ctr"/>
          <a:lstStyle/>
          <a:p>
            <a:pPr indent="0" marL="0">
              <a:buNone/>
            </a:pPr>
            <a:r>
              <a:rPr lang="en-US" sz="1000" b="1" dirty="0">
                <a:solidFill>
                  <a:srgbClr val="C9A84C"/>
                </a:solidFill>
                <a:latin typeface="Poppins" pitchFamily="34" charset="0"/>
                <a:ea typeface="Poppins" pitchFamily="34" charset="-122"/>
                <a:cs typeface="Poppins" pitchFamily="34" charset="-120"/>
              </a:rPr>
              <a:t>KPI  </a:t>
            </a:r>
            <a:pPr indent="0" marL="0">
              <a:buNone/>
            </a:pPr>
            <a:r>
              <a:rPr lang="en-US" sz="1000" dirty="0">
                <a:solidFill>
                  <a:srgbClr val="5A6473"/>
                </a:solidFill>
                <a:latin typeface="Poppins" pitchFamily="34" charset="0"/>
                <a:ea typeface="Poppins" pitchFamily="34" charset="-122"/>
                <a:cs typeface="Poppins" pitchFamily="34" charset="-120"/>
              </a:rPr>
              <a:t>Choke point map livrée</a:t>
            </a:r>
            <a:endParaRPr lang="en-US" sz="1000" dirty="0"/>
          </a:p>
        </p:txBody>
      </p:sp>
      <p:sp>
        <p:nvSpPr>
          <p:cNvPr id="16" name="Text 14"/>
          <p:cNvSpPr/>
          <p:nvPr/>
        </p:nvSpPr>
        <p:spPr>
          <a:xfrm>
            <a:off x="3996842" y="3520440"/>
            <a:ext cx="365760" cy="731520"/>
          </a:xfrm>
          <a:prstGeom prst="rect">
            <a:avLst/>
          </a:prstGeom>
          <a:noFill/>
          <a:ln/>
        </p:spPr>
        <p:txBody>
          <a:bodyPr wrap="square" lIns="0" tIns="0" rIns="0" bIns="0" rtlCol="0" anchor="ctr"/>
          <a:lstStyle/>
          <a:p>
            <a:pPr algn="ctr" indent="0" marL="0">
              <a:buNone/>
            </a:pPr>
            <a:r>
              <a:rPr lang="en-US" sz="3000" b="1" dirty="0">
                <a:solidFill>
                  <a:srgbClr val="C9A84C"/>
                </a:solidFill>
                <a:latin typeface="Poppins" pitchFamily="34" charset="0"/>
                <a:ea typeface="Poppins" pitchFamily="34" charset="-122"/>
                <a:cs typeface="Poppins" pitchFamily="34" charset="-120"/>
              </a:rPr>
              <a:t>›</a:t>
            </a:r>
            <a:endParaRPr lang="en-US" sz="3000" dirty="0"/>
          </a:p>
        </p:txBody>
      </p:sp>
      <p:sp>
        <p:nvSpPr>
          <p:cNvPr id="17" name="Shape 15"/>
          <p:cNvSpPr/>
          <p:nvPr/>
        </p:nvSpPr>
        <p:spPr>
          <a:xfrm>
            <a:off x="4399178" y="2011680"/>
            <a:ext cx="3393338" cy="3749040"/>
          </a:xfrm>
          <a:prstGeom prst="rect">
            <a:avLst/>
          </a:prstGeom>
          <a:solidFill>
            <a:srgbClr val="F5F6F8"/>
          </a:solidFill>
          <a:ln w="9525">
            <a:solidFill>
              <a:srgbClr val="F5F6F8"/>
            </a:solidFill>
            <a:prstDash val="solid"/>
          </a:ln>
        </p:spPr>
      </p:sp>
      <p:sp>
        <p:nvSpPr>
          <p:cNvPr id="18" name="Shape 16"/>
          <p:cNvSpPr/>
          <p:nvPr/>
        </p:nvSpPr>
        <p:spPr>
          <a:xfrm>
            <a:off x="4399178" y="2011680"/>
            <a:ext cx="64008" cy="3749040"/>
          </a:xfrm>
          <a:prstGeom prst="rect">
            <a:avLst/>
          </a:prstGeom>
          <a:solidFill>
            <a:srgbClr val="C9A84C"/>
          </a:solidFill>
          <a:ln/>
        </p:spPr>
      </p:sp>
      <p:sp>
        <p:nvSpPr>
          <p:cNvPr id="19" name="Shape 17"/>
          <p:cNvSpPr/>
          <p:nvPr/>
        </p:nvSpPr>
        <p:spPr>
          <a:xfrm>
            <a:off x="4655210" y="2267712"/>
            <a:ext cx="2881274" cy="310896"/>
          </a:xfrm>
          <a:prstGeom prst="roundRect">
            <a:avLst>
              <a:gd name="adj" fmla="val 50000"/>
            </a:avLst>
          </a:prstGeom>
          <a:solidFill>
            <a:srgbClr val="C9A84C"/>
          </a:solidFill>
          <a:ln/>
        </p:spPr>
      </p:sp>
      <p:sp>
        <p:nvSpPr>
          <p:cNvPr id="20" name="Text 18"/>
          <p:cNvSpPr/>
          <p:nvPr/>
        </p:nvSpPr>
        <p:spPr>
          <a:xfrm>
            <a:off x="4655210" y="2267712"/>
            <a:ext cx="2881274" cy="310896"/>
          </a:xfrm>
          <a:prstGeom prst="rect">
            <a:avLst/>
          </a:prstGeom>
          <a:noFill/>
          <a:ln/>
        </p:spPr>
        <p:txBody>
          <a:bodyPr wrap="square" lIns="0" tIns="0" rIns="0" bIns="0" rtlCol="0" anchor="ctr"/>
          <a:lstStyle/>
          <a:p>
            <a:pPr algn="ctr" indent="0" marL="0">
              <a:buNone/>
            </a:pPr>
            <a:r>
              <a:rPr lang="en-US" sz="950" b="1" spc="150" kern="0" dirty="0">
                <a:solidFill>
                  <a:srgbClr val="0A0F1A"/>
                </a:solidFill>
                <a:latin typeface="Poppins" pitchFamily="34" charset="0"/>
                <a:ea typeface="Poppins" pitchFamily="34" charset="-122"/>
                <a:cs typeface="Poppins" pitchFamily="34" charset="-120"/>
              </a:rPr>
              <a:t>30-60 JOURS</a:t>
            </a:r>
            <a:endParaRPr lang="en-US" sz="950" dirty="0"/>
          </a:p>
        </p:txBody>
      </p:sp>
      <p:sp>
        <p:nvSpPr>
          <p:cNvPr id="21" name="Shape 19"/>
          <p:cNvSpPr/>
          <p:nvPr/>
        </p:nvSpPr>
        <p:spPr>
          <a:xfrm>
            <a:off x="4655210" y="2852928"/>
            <a:ext cx="100584" cy="100584"/>
          </a:xfrm>
          <a:prstGeom prst="rect">
            <a:avLst/>
          </a:prstGeom>
          <a:solidFill>
            <a:srgbClr val="C9A84C"/>
          </a:solidFill>
          <a:ln/>
        </p:spPr>
      </p:sp>
      <p:sp>
        <p:nvSpPr>
          <p:cNvPr id="22" name="Text 20"/>
          <p:cNvSpPr/>
          <p:nvPr/>
        </p:nvSpPr>
        <p:spPr>
          <a:xfrm>
            <a:off x="4856378" y="2788920"/>
            <a:ext cx="2680106" cy="777240"/>
          </a:xfrm>
          <a:prstGeom prst="rect">
            <a:avLst/>
          </a:prstGeom>
          <a:noFill/>
          <a:ln/>
        </p:spPr>
        <p:txBody>
          <a:bodyPr wrap="square" lIns="0" tIns="0" rIns="0" bIns="0" rtlCol="0" anchor="t"/>
          <a:lstStyle/>
          <a:p>
            <a:pPr indent="0" marL="0">
              <a:lnSpc>
                <a:spcPct val="106000"/>
              </a:lnSpc>
              <a:buNone/>
            </a:pPr>
            <a:r>
              <a:rPr lang="en-US" sz="1100" dirty="0">
                <a:solidFill>
                  <a:srgbClr val="0A0F1A"/>
                </a:solidFill>
                <a:latin typeface="Poppins" pitchFamily="34" charset="0"/>
                <a:ea typeface="Poppins" pitchFamily="34" charset="-122"/>
                <a:cs typeface="Poppins" pitchFamily="34" charset="-120"/>
              </a:rPr>
              <a:t>Fortifier le self-service (pricing, contenu, renouvellement)</a:t>
            </a:r>
            <a:endParaRPr lang="en-US" sz="1100" dirty="0"/>
          </a:p>
        </p:txBody>
      </p:sp>
      <p:sp>
        <p:nvSpPr>
          <p:cNvPr id="23" name="Shape 21"/>
          <p:cNvSpPr/>
          <p:nvPr/>
        </p:nvSpPr>
        <p:spPr>
          <a:xfrm>
            <a:off x="4655210" y="3694176"/>
            <a:ext cx="100584" cy="100584"/>
          </a:xfrm>
          <a:prstGeom prst="rect">
            <a:avLst/>
          </a:prstGeom>
          <a:solidFill>
            <a:srgbClr val="C9A84C"/>
          </a:solidFill>
          <a:ln/>
        </p:spPr>
      </p:sp>
      <p:sp>
        <p:nvSpPr>
          <p:cNvPr id="24" name="Text 22"/>
          <p:cNvSpPr/>
          <p:nvPr/>
        </p:nvSpPr>
        <p:spPr>
          <a:xfrm>
            <a:off x="4856378" y="3630168"/>
            <a:ext cx="2680106" cy="777240"/>
          </a:xfrm>
          <a:prstGeom prst="rect">
            <a:avLst/>
          </a:prstGeom>
          <a:noFill/>
          <a:ln/>
        </p:spPr>
        <p:txBody>
          <a:bodyPr wrap="square" lIns="0" tIns="0" rIns="0" bIns="0" rtlCol="0" anchor="t"/>
          <a:lstStyle/>
          <a:p>
            <a:pPr indent="0" marL="0">
              <a:lnSpc>
                <a:spcPct val="106000"/>
              </a:lnSpc>
              <a:buNone/>
            </a:pPr>
            <a:r>
              <a:rPr lang="en-US" sz="1100" dirty="0">
                <a:solidFill>
                  <a:srgbClr val="0A0F1A"/>
                </a:solidFill>
                <a:latin typeface="Poppins" pitchFamily="34" charset="0"/>
                <a:ea typeface="Poppins" pitchFamily="34" charset="-122"/>
                <a:cs typeface="Poppins" pitchFamily="34" charset="-120"/>
              </a:rPr>
              <a:t>Mesurer l’abandon par étape du funnel</a:t>
            </a:r>
            <a:endParaRPr lang="en-US" sz="1100" dirty="0"/>
          </a:p>
        </p:txBody>
      </p:sp>
      <p:sp>
        <p:nvSpPr>
          <p:cNvPr id="25" name="Shape 23"/>
          <p:cNvSpPr/>
          <p:nvPr/>
        </p:nvSpPr>
        <p:spPr>
          <a:xfrm>
            <a:off x="4655210" y="4800600"/>
            <a:ext cx="2881274" cy="0"/>
          </a:xfrm>
          <a:prstGeom prst="line">
            <a:avLst/>
          </a:prstGeom>
          <a:noFill/>
          <a:ln w="6350">
            <a:solidFill>
              <a:srgbClr val="E2E4E9"/>
            </a:solidFill>
            <a:prstDash val="solid"/>
          </a:ln>
        </p:spPr>
      </p:sp>
      <p:sp>
        <p:nvSpPr>
          <p:cNvPr id="26" name="Text 24"/>
          <p:cNvSpPr/>
          <p:nvPr/>
        </p:nvSpPr>
        <p:spPr>
          <a:xfrm>
            <a:off x="4655210" y="4892040"/>
            <a:ext cx="2881274" cy="320040"/>
          </a:xfrm>
          <a:prstGeom prst="rect">
            <a:avLst/>
          </a:prstGeom>
          <a:noFill/>
          <a:ln/>
        </p:spPr>
        <p:txBody>
          <a:bodyPr wrap="square" lIns="0" tIns="0" rIns="0" bIns="0" rtlCol="0" anchor="ctr"/>
          <a:lstStyle/>
          <a:p>
            <a:pPr indent="0" marL="0">
              <a:buNone/>
            </a:pPr>
            <a:r>
              <a:rPr lang="en-US" sz="1000" b="1" dirty="0">
                <a:solidFill>
                  <a:srgbClr val="C9A84C"/>
                </a:solidFill>
                <a:latin typeface="Poppins" pitchFamily="34" charset="0"/>
                <a:ea typeface="Poppins" pitchFamily="34" charset="-122"/>
                <a:cs typeface="Poppins" pitchFamily="34" charset="-120"/>
              </a:rPr>
              <a:t>Pilote  </a:t>
            </a:r>
            <a:pPr indent="0" marL="0">
              <a:buNone/>
            </a:pPr>
            <a:r>
              <a:rPr lang="en-US" sz="1000" dirty="0">
                <a:solidFill>
                  <a:srgbClr val="5A6473"/>
                </a:solidFill>
                <a:latin typeface="Poppins" pitchFamily="34" charset="0"/>
                <a:ea typeface="Poppins" pitchFamily="34" charset="-122"/>
                <a:cs typeface="Poppins" pitchFamily="34" charset="-120"/>
              </a:rPr>
              <a:t>RevOps + Marketing</a:t>
            </a:r>
            <a:endParaRPr lang="en-US" sz="1000" dirty="0"/>
          </a:p>
        </p:txBody>
      </p:sp>
      <p:sp>
        <p:nvSpPr>
          <p:cNvPr id="27" name="Text 25"/>
          <p:cNvSpPr/>
          <p:nvPr/>
        </p:nvSpPr>
        <p:spPr>
          <a:xfrm>
            <a:off x="4655210" y="5257800"/>
            <a:ext cx="2881274" cy="320040"/>
          </a:xfrm>
          <a:prstGeom prst="rect">
            <a:avLst/>
          </a:prstGeom>
          <a:noFill/>
          <a:ln/>
        </p:spPr>
        <p:txBody>
          <a:bodyPr wrap="square" lIns="0" tIns="0" rIns="0" bIns="0" rtlCol="0" anchor="ctr"/>
          <a:lstStyle/>
          <a:p>
            <a:pPr indent="0" marL="0">
              <a:buNone/>
            </a:pPr>
            <a:r>
              <a:rPr lang="en-US" sz="1000" b="1" dirty="0">
                <a:solidFill>
                  <a:srgbClr val="C9A84C"/>
                </a:solidFill>
                <a:latin typeface="Poppins" pitchFamily="34" charset="0"/>
                <a:ea typeface="Poppins" pitchFamily="34" charset="-122"/>
                <a:cs typeface="Poppins" pitchFamily="34" charset="-120"/>
              </a:rPr>
              <a:t>KPI  </a:t>
            </a:r>
            <a:pPr indent="0" marL="0">
              <a:buNone/>
            </a:pPr>
            <a:r>
              <a:rPr lang="en-US" sz="1000" dirty="0">
                <a:solidFill>
                  <a:srgbClr val="5A6473"/>
                </a:solidFill>
                <a:latin typeface="Poppins" pitchFamily="34" charset="0"/>
                <a:ea typeface="Poppins" pitchFamily="34" charset="-122"/>
                <a:cs typeface="Poppins" pitchFamily="34" charset="-120"/>
              </a:rPr>
              <a:t>Taux d’abandon self-service</a:t>
            </a:r>
            <a:endParaRPr lang="en-US" sz="1000" dirty="0"/>
          </a:p>
        </p:txBody>
      </p:sp>
      <p:sp>
        <p:nvSpPr>
          <p:cNvPr id="28" name="Text 26"/>
          <p:cNvSpPr/>
          <p:nvPr/>
        </p:nvSpPr>
        <p:spPr>
          <a:xfrm>
            <a:off x="7847381" y="3520440"/>
            <a:ext cx="365760" cy="731520"/>
          </a:xfrm>
          <a:prstGeom prst="rect">
            <a:avLst/>
          </a:prstGeom>
          <a:noFill/>
          <a:ln/>
        </p:spPr>
        <p:txBody>
          <a:bodyPr wrap="square" lIns="0" tIns="0" rIns="0" bIns="0" rtlCol="0" anchor="ctr"/>
          <a:lstStyle/>
          <a:p>
            <a:pPr algn="ctr" indent="0" marL="0">
              <a:buNone/>
            </a:pPr>
            <a:r>
              <a:rPr lang="en-US" sz="3000" b="1" dirty="0">
                <a:solidFill>
                  <a:srgbClr val="C9A84C"/>
                </a:solidFill>
                <a:latin typeface="Poppins" pitchFamily="34" charset="0"/>
                <a:ea typeface="Poppins" pitchFamily="34" charset="-122"/>
                <a:cs typeface="Poppins" pitchFamily="34" charset="-120"/>
              </a:rPr>
              <a:t>›</a:t>
            </a:r>
            <a:endParaRPr lang="en-US" sz="3000" dirty="0"/>
          </a:p>
        </p:txBody>
      </p:sp>
      <p:sp>
        <p:nvSpPr>
          <p:cNvPr id="29" name="Shape 27"/>
          <p:cNvSpPr/>
          <p:nvPr/>
        </p:nvSpPr>
        <p:spPr>
          <a:xfrm>
            <a:off x="8249717" y="2011680"/>
            <a:ext cx="3393338" cy="3749040"/>
          </a:xfrm>
          <a:prstGeom prst="rect">
            <a:avLst/>
          </a:prstGeom>
          <a:solidFill>
            <a:srgbClr val="F5F6F8"/>
          </a:solidFill>
          <a:ln w="9525">
            <a:solidFill>
              <a:srgbClr val="F5F6F8"/>
            </a:solidFill>
            <a:prstDash val="solid"/>
          </a:ln>
        </p:spPr>
      </p:sp>
      <p:sp>
        <p:nvSpPr>
          <p:cNvPr id="30" name="Shape 28"/>
          <p:cNvSpPr/>
          <p:nvPr/>
        </p:nvSpPr>
        <p:spPr>
          <a:xfrm>
            <a:off x="8249717" y="2011680"/>
            <a:ext cx="64008" cy="3749040"/>
          </a:xfrm>
          <a:prstGeom prst="rect">
            <a:avLst/>
          </a:prstGeom>
          <a:solidFill>
            <a:srgbClr val="C9A84C"/>
          </a:solidFill>
          <a:ln/>
        </p:spPr>
      </p:sp>
      <p:sp>
        <p:nvSpPr>
          <p:cNvPr id="31" name="Shape 29"/>
          <p:cNvSpPr/>
          <p:nvPr/>
        </p:nvSpPr>
        <p:spPr>
          <a:xfrm>
            <a:off x="8505749" y="2267712"/>
            <a:ext cx="2881274" cy="310896"/>
          </a:xfrm>
          <a:prstGeom prst="roundRect">
            <a:avLst>
              <a:gd name="adj" fmla="val 50000"/>
            </a:avLst>
          </a:prstGeom>
          <a:solidFill>
            <a:srgbClr val="C9A84C"/>
          </a:solidFill>
          <a:ln/>
        </p:spPr>
      </p:sp>
      <p:sp>
        <p:nvSpPr>
          <p:cNvPr id="32" name="Text 30"/>
          <p:cNvSpPr/>
          <p:nvPr/>
        </p:nvSpPr>
        <p:spPr>
          <a:xfrm>
            <a:off x="8505749" y="2267712"/>
            <a:ext cx="2881274" cy="310896"/>
          </a:xfrm>
          <a:prstGeom prst="rect">
            <a:avLst/>
          </a:prstGeom>
          <a:noFill/>
          <a:ln/>
        </p:spPr>
        <p:txBody>
          <a:bodyPr wrap="square" lIns="0" tIns="0" rIns="0" bIns="0" rtlCol="0" anchor="ctr"/>
          <a:lstStyle/>
          <a:p>
            <a:pPr algn="ctr" indent="0" marL="0">
              <a:buNone/>
            </a:pPr>
            <a:r>
              <a:rPr lang="en-US" sz="950" b="1" spc="150" kern="0" dirty="0">
                <a:solidFill>
                  <a:srgbClr val="0A0F1A"/>
                </a:solidFill>
                <a:latin typeface="Poppins" pitchFamily="34" charset="0"/>
                <a:ea typeface="Poppins" pitchFamily="34" charset="-122"/>
                <a:cs typeface="Poppins" pitchFamily="34" charset="-120"/>
              </a:rPr>
              <a:t>60-90 JOURS</a:t>
            </a:r>
            <a:endParaRPr lang="en-US" sz="950" dirty="0"/>
          </a:p>
        </p:txBody>
      </p:sp>
      <p:sp>
        <p:nvSpPr>
          <p:cNvPr id="33" name="Shape 31"/>
          <p:cNvSpPr/>
          <p:nvPr/>
        </p:nvSpPr>
        <p:spPr>
          <a:xfrm>
            <a:off x="8505749" y="2852928"/>
            <a:ext cx="100584" cy="100584"/>
          </a:xfrm>
          <a:prstGeom prst="rect">
            <a:avLst/>
          </a:prstGeom>
          <a:solidFill>
            <a:srgbClr val="C9A84C"/>
          </a:solidFill>
          <a:ln/>
        </p:spPr>
      </p:sp>
      <p:sp>
        <p:nvSpPr>
          <p:cNvPr id="34" name="Text 32"/>
          <p:cNvSpPr/>
          <p:nvPr/>
        </p:nvSpPr>
        <p:spPr>
          <a:xfrm>
            <a:off x="8706917" y="2788920"/>
            <a:ext cx="2680106" cy="777240"/>
          </a:xfrm>
          <a:prstGeom prst="rect">
            <a:avLst/>
          </a:prstGeom>
          <a:noFill/>
          <a:ln/>
        </p:spPr>
        <p:txBody>
          <a:bodyPr wrap="square" lIns="0" tIns="0" rIns="0" bIns="0" rtlCol="0" anchor="t"/>
          <a:lstStyle/>
          <a:p>
            <a:pPr indent="0" marL="0">
              <a:lnSpc>
                <a:spcPct val="106000"/>
              </a:lnSpc>
              <a:buNone/>
            </a:pPr>
            <a:r>
              <a:rPr lang="en-US" sz="1100" dirty="0">
                <a:solidFill>
                  <a:srgbClr val="0A0F1A"/>
                </a:solidFill>
                <a:latin typeface="Poppins" pitchFamily="34" charset="0"/>
                <a:ea typeface="Poppins" pitchFamily="34" charset="-122"/>
                <a:cs typeface="Poppins" pitchFamily="34" charset="-120"/>
              </a:rPr>
              <a:t>Définir les règles d’handoff inter-canaux</a:t>
            </a:r>
            <a:endParaRPr lang="en-US" sz="1100" dirty="0"/>
          </a:p>
        </p:txBody>
      </p:sp>
      <p:sp>
        <p:nvSpPr>
          <p:cNvPr id="35" name="Shape 33"/>
          <p:cNvSpPr/>
          <p:nvPr/>
        </p:nvSpPr>
        <p:spPr>
          <a:xfrm>
            <a:off x="8505749" y="3694176"/>
            <a:ext cx="100584" cy="100584"/>
          </a:xfrm>
          <a:prstGeom prst="rect">
            <a:avLst/>
          </a:prstGeom>
          <a:solidFill>
            <a:srgbClr val="C9A84C"/>
          </a:solidFill>
          <a:ln/>
        </p:spPr>
      </p:sp>
      <p:sp>
        <p:nvSpPr>
          <p:cNvPr id="36" name="Text 34"/>
          <p:cNvSpPr/>
          <p:nvPr/>
        </p:nvSpPr>
        <p:spPr>
          <a:xfrm>
            <a:off x="8706917" y="3630168"/>
            <a:ext cx="2680106" cy="777240"/>
          </a:xfrm>
          <a:prstGeom prst="rect">
            <a:avLst/>
          </a:prstGeom>
          <a:noFill/>
          <a:ln/>
        </p:spPr>
        <p:txBody>
          <a:bodyPr wrap="square" lIns="0" tIns="0" rIns="0" bIns="0" rtlCol="0" anchor="t"/>
          <a:lstStyle/>
          <a:p>
            <a:pPr indent="0" marL="0">
              <a:lnSpc>
                <a:spcPct val="106000"/>
              </a:lnSpc>
              <a:buNone/>
            </a:pPr>
            <a:r>
              <a:rPr lang="en-US" sz="1100" dirty="0">
                <a:solidFill>
                  <a:srgbClr val="0A0F1A"/>
                </a:solidFill>
                <a:latin typeface="Poppins" pitchFamily="34" charset="0"/>
                <a:ea typeface="Poppins" pitchFamily="34" charset="-122"/>
                <a:cs typeface="Poppins" pitchFamily="34" charset="-120"/>
              </a:rPr>
              <a:t>Revue hebdo sur le taux de transition fluide</a:t>
            </a:r>
            <a:endParaRPr lang="en-US" sz="1100" dirty="0"/>
          </a:p>
        </p:txBody>
      </p:sp>
      <p:sp>
        <p:nvSpPr>
          <p:cNvPr id="37" name="Shape 35"/>
          <p:cNvSpPr/>
          <p:nvPr/>
        </p:nvSpPr>
        <p:spPr>
          <a:xfrm>
            <a:off x="8505749" y="4800600"/>
            <a:ext cx="2881274" cy="0"/>
          </a:xfrm>
          <a:prstGeom prst="line">
            <a:avLst/>
          </a:prstGeom>
          <a:noFill/>
          <a:ln w="6350">
            <a:solidFill>
              <a:srgbClr val="E2E4E9"/>
            </a:solidFill>
            <a:prstDash val="solid"/>
          </a:ln>
        </p:spPr>
      </p:sp>
      <p:sp>
        <p:nvSpPr>
          <p:cNvPr id="38" name="Text 36"/>
          <p:cNvSpPr/>
          <p:nvPr/>
        </p:nvSpPr>
        <p:spPr>
          <a:xfrm>
            <a:off x="8505749" y="4892040"/>
            <a:ext cx="2881274" cy="320040"/>
          </a:xfrm>
          <a:prstGeom prst="rect">
            <a:avLst/>
          </a:prstGeom>
          <a:noFill/>
          <a:ln/>
        </p:spPr>
        <p:txBody>
          <a:bodyPr wrap="square" lIns="0" tIns="0" rIns="0" bIns="0" rtlCol="0" anchor="ctr"/>
          <a:lstStyle/>
          <a:p>
            <a:pPr indent="0" marL="0">
              <a:buNone/>
            </a:pPr>
            <a:r>
              <a:rPr lang="en-US" sz="1000" b="1" dirty="0">
                <a:solidFill>
                  <a:srgbClr val="C9A84C"/>
                </a:solidFill>
                <a:latin typeface="Poppins" pitchFamily="34" charset="0"/>
                <a:ea typeface="Poppins" pitchFamily="34" charset="-122"/>
                <a:cs typeface="Poppins" pitchFamily="34" charset="-120"/>
              </a:rPr>
              <a:t>Pilote  </a:t>
            </a:r>
            <a:pPr indent="0" marL="0">
              <a:buNone/>
            </a:pPr>
            <a:r>
              <a:rPr lang="en-US" sz="1000" dirty="0">
                <a:solidFill>
                  <a:srgbClr val="5A6473"/>
                </a:solidFill>
                <a:latin typeface="Poppins" pitchFamily="34" charset="0"/>
                <a:ea typeface="Poppins" pitchFamily="34" charset="-122"/>
                <a:cs typeface="Poppins" pitchFamily="34" charset="-120"/>
              </a:rPr>
              <a:t>Sales + CS + Marketing</a:t>
            </a:r>
            <a:endParaRPr lang="en-US" sz="1000" dirty="0"/>
          </a:p>
        </p:txBody>
      </p:sp>
      <p:sp>
        <p:nvSpPr>
          <p:cNvPr id="39" name="Text 37"/>
          <p:cNvSpPr/>
          <p:nvPr/>
        </p:nvSpPr>
        <p:spPr>
          <a:xfrm>
            <a:off x="8505749" y="5257800"/>
            <a:ext cx="2881274" cy="320040"/>
          </a:xfrm>
          <a:prstGeom prst="rect">
            <a:avLst/>
          </a:prstGeom>
          <a:noFill/>
          <a:ln/>
        </p:spPr>
        <p:txBody>
          <a:bodyPr wrap="square" lIns="0" tIns="0" rIns="0" bIns="0" rtlCol="0" anchor="ctr"/>
          <a:lstStyle/>
          <a:p>
            <a:pPr indent="0" marL="0">
              <a:buNone/>
            </a:pPr>
            <a:r>
              <a:rPr lang="en-US" sz="1000" b="1" dirty="0">
                <a:solidFill>
                  <a:srgbClr val="C9A84C"/>
                </a:solidFill>
                <a:latin typeface="Poppins" pitchFamily="34" charset="0"/>
                <a:ea typeface="Poppins" pitchFamily="34" charset="-122"/>
                <a:cs typeface="Poppins" pitchFamily="34" charset="-120"/>
              </a:rPr>
              <a:t>KPI  </a:t>
            </a:r>
            <a:pPr indent="0" marL="0">
              <a:buNone/>
            </a:pPr>
            <a:r>
              <a:rPr lang="en-US" sz="1000" dirty="0">
                <a:solidFill>
                  <a:srgbClr val="5A6473"/>
                </a:solidFill>
                <a:latin typeface="Poppins" pitchFamily="34" charset="0"/>
                <a:ea typeface="Poppins" pitchFamily="34" charset="-122"/>
                <a:cs typeface="Poppins" pitchFamily="34" charset="-120"/>
              </a:rPr>
              <a:t>Taux de transition entre canaux</a:t>
            </a:r>
            <a:endParaRPr lang="en-US" sz="1000" dirty="0"/>
          </a:p>
        </p:txBody>
      </p:sp>
      <p:sp>
        <p:nvSpPr>
          <p:cNvPr id="40" name="Shape 38"/>
          <p:cNvSpPr/>
          <p:nvPr/>
        </p:nvSpPr>
        <p:spPr>
          <a:xfrm>
            <a:off x="548640" y="6437376"/>
            <a:ext cx="11094415" cy="0"/>
          </a:xfrm>
          <a:prstGeom prst="line">
            <a:avLst/>
          </a:prstGeom>
          <a:noFill/>
          <a:ln w="9525">
            <a:solidFill>
              <a:srgbClr val="E2E4E9"/>
            </a:solidFill>
            <a:prstDash val="solid"/>
          </a:ln>
        </p:spPr>
      </p:sp>
      <p:sp>
        <p:nvSpPr>
          <p:cNvPr id="41" name="Text 39"/>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5A6473"/>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42" name="Text 40"/>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5A6473"/>
                </a:solidFill>
                <a:latin typeface="Poppins" pitchFamily="34" charset="0"/>
                <a:ea typeface="Poppins" pitchFamily="34" charset="-122"/>
                <a:cs typeface="Poppins" pitchFamily="34" charset="-120"/>
              </a:rPr>
              <a:t>07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0F1A"/>
        </a:solidFill>
      </p:bgPr>
    </p:bg>
    <p:spTree>
      <p:nvGrpSpPr>
        <p:cNvPr id="1" name=""/>
        <p:cNvGrpSpPr/>
        <p:nvPr/>
      </p:nvGrpSpPr>
      <p:grpSpPr>
        <a:xfrm>
          <a:off x="0" y="0"/>
          <a:ext cx="0" cy="0"/>
          <a:chOff x="0" y="0"/>
          <a:chExt cx="0" cy="0"/>
        </a:xfrm>
      </p:grpSpPr>
      <p:sp>
        <p:nvSpPr>
          <p:cNvPr id="2" name="Shape 0"/>
          <p:cNvSpPr/>
          <p:nvPr/>
        </p:nvSpPr>
        <p:spPr>
          <a:xfrm rot="2700000">
            <a:off x="9966960" y="4023360"/>
            <a:ext cx="2011680" cy="2011680"/>
          </a:xfrm>
          <a:prstGeom prst="rect">
            <a:avLst/>
          </a:prstGeom>
          <a:solidFill>
            <a:srgbClr val="0A0F1A"/>
          </a:solidFill>
          <a:ln w="12700">
            <a:solidFill>
              <a:srgbClr val="C9A84C"/>
            </a:solidFill>
            <a:prstDash val="solid"/>
          </a:ln>
        </p:spPr>
      </p:sp>
      <p:sp>
        <p:nvSpPr>
          <p:cNvPr id="3" name="Shape 1"/>
          <p:cNvSpPr/>
          <p:nvPr/>
        </p:nvSpPr>
        <p:spPr>
          <a:xfrm>
            <a:off x="548640" y="681228"/>
            <a:ext cx="118872" cy="118872"/>
          </a:xfrm>
          <a:prstGeom prst="rect">
            <a:avLst/>
          </a:prstGeom>
          <a:solidFill>
            <a:srgbClr val="C9A84C"/>
          </a:solidFill>
          <a:ln/>
        </p:spPr>
      </p:sp>
      <p:sp>
        <p:nvSpPr>
          <p:cNvPr id="4" name="Text 2"/>
          <p:cNvSpPr/>
          <p:nvPr/>
        </p:nvSpPr>
        <p:spPr>
          <a:xfrm>
            <a:off x="786384" y="64008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LE MOT DE LA FIN</a:t>
            </a:r>
            <a:endParaRPr lang="en-US" sz="1050" dirty="0"/>
          </a:p>
        </p:txBody>
      </p:sp>
      <p:sp>
        <p:nvSpPr>
          <p:cNvPr id="5" name="Shape 3"/>
          <p:cNvSpPr/>
          <p:nvPr/>
        </p:nvSpPr>
        <p:spPr>
          <a:xfrm>
            <a:off x="548640" y="1371600"/>
            <a:ext cx="64008" cy="3291840"/>
          </a:xfrm>
          <a:prstGeom prst="rect">
            <a:avLst/>
          </a:prstGeom>
          <a:solidFill>
            <a:srgbClr val="C9A84C"/>
          </a:solidFill>
          <a:ln/>
        </p:spPr>
      </p:sp>
      <p:sp>
        <p:nvSpPr>
          <p:cNvPr id="6" name="Text 4"/>
          <p:cNvSpPr/>
          <p:nvPr/>
        </p:nvSpPr>
        <p:spPr>
          <a:xfrm>
            <a:off x="914400" y="1463040"/>
            <a:ext cx="10241280" cy="3108960"/>
          </a:xfrm>
          <a:prstGeom prst="rect">
            <a:avLst/>
          </a:prstGeom>
          <a:noFill/>
          <a:ln/>
        </p:spPr>
        <p:txBody>
          <a:bodyPr wrap="square" lIns="0" tIns="0" rIns="0" bIns="0" rtlCol="0" anchor="t"/>
          <a:lstStyle/>
          <a:p>
            <a:pPr indent="0" marL="0">
              <a:lnSpc>
                <a:spcPct val="112000"/>
              </a:lnSpc>
              <a:buNone/>
            </a:pPr>
            <a:r>
              <a:rPr lang="en-US" sz="2600" b="1" dirty="0">
                <a:solidFill>
                  <a:srgbClr val="FFFFFF"/>
                </a:solidFill>
                <a:latin typeface="Poppins" pitchFamily="34" charset="0"/>
                <a:ea typeface="Poppins" pitchFamily="34" charset="-122"/>
                <a:cs typeface="Poppins" pitchFamily="34" charset="-120"/>
              </a:rPr>
              <a:t>« Quel est le Gibraltar de votre parcours acheteur ? Et est-ce que votre concurrent l’a déjà fortifié avant vous ? »</a:t>
            </a:r>
            <a:endParaRPr lang="en-US" sz="2600" dirty="0"/>
          </a:p>
        </p:txBody>
      </p:sp>
      <p:sp>
        <p:nvSpPr>
          <p:cNvPr id="7" name="Text 5"/>
          <p:cNvSpPr/>
          <p:nvPr/>
        </p:nvSpPr>
        <p:spPr>
          <a:xfrm>
            <a:off x="914400" y="4937760"/>
            <a:ext cx="8229600" cy="1005840"/>
          </a:xfrm>
          <a:prstGeom prst="rect">
            <a:avLst/>
          </a:prstGeom>
          <a:noFill/>
          <a:ln/>
        </p:spPr>
        <p:txBody>
          <a:bodyPr wrap="square" lIns="0" tIns="0" rIns="0" bIns="0" rtlCol="0" anchor="t"/>
          <a:lstStyle/>
          <a:p>
            <a:pPr indent="0" marL="0">
              <a:lnSpc>
                <a:spcPct val="115000"/>
              </a:lnSpc>
              <a:buNone/>
            </a:pPr>
            <a:r>
              <a:rPr lang="en-US" sz="1300" b="1" spc="50" kern="0" dirty="0">
                <a:solidFill>
                  <a:srgbClr val="C9A84C"/>
                </a:solidFill>
                <a:latin typeface="Poppins" pitchFamily="34" charset="0"/>
                <a:ea typeface="Poppins" pitchFamily="34" charset="-122"/>
                <a:cs typeface="Poppins" pitchFamily="34" charset="-120"/>
              </a:rPr>
              <a:t>À ENGAGER  —  </a:t>
            </a:r>
            <a:pPr indent="0" marL="0">
              <a:lnSpc>
                <a:spcPct val="115000"/>
              </a:lnSpc>
              <a:buNone/>
            </a:pPr>
            <a:r>
              <a:rPr lang="en-US" sz="1300" i="1" spc="50" kern="0" dirty="0">
                <a:solidFill>
                  <a:srgbClr val="8893A7"/>
                </a:solidFill>
                <a:latin typeface="Poppins" pitchFamily="34" charset="0"/>
                <a:ea typeface="Poppins" pitchFamily="34" charset="-122"/>
                <a:cs typeface="Poppins" pitchFamily="34" charset="-120"/>
              </a:rPr>
              <a:t>Cartographiez vos 3-4 choke points cette semaine et refusez de disperser votre flotte sur des eaux secondaires.</a:t>
            </a:r>
            <a:endParaRPr lang="en-US" sz="1300" dirty="0"/>
          </a:p>
        </p:txBody>
      </p:sp>
      <p:sp>
        <p:nvSpPr>
          <p:cNvPr id="8" name="Shape 6"/>
          <p:cNvSpPr/>
          <p:nvPr/>
        </p:nvSpPr>
        <p:spPr>
          <a:xfrm>
            <a:off x="548640" y="6437376"/>
            <a:ext cx="11094415" cy="0"/>
          </a:xfrm>
          <a:prstGeom prst="line">
            <a:avLst/>
          </a:prstGeom>
          <a:noFill/>
          <a:ln w="9525">
            <a:solidFill>
              <a:srgbClr val="2A3346"/>
            </a:solidFill>
            <a:prstDash val="solid"/>
          </a:ln>
        </p:spPr>
      </p:sp>
      <p:sp>
        <p:nvSpPr>
          <p:cNvPr id="9" name="Text 7"/>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8893A7"/>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10" name="Text 8"/>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8893A7"/>
                </a:solidFill>
                <a:latin typeface="Poppins" pitchFamily="34" charset="0"/>
                <a:ea typeface="Poppins" pitchFamily="34" charset="-122"/>
                <a:cs typeface="Poppins" pitchFamily="34" charset="-120"/>
              </a:rPr>
              <a:t>08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548640" y="498348"/>
            <a:ext cx="118872" cy="118872"/>
          </a:xfrm>
          <a:prstGeom prst="rect">
            <a:avLst/>
          </a:prstGeom>
          <a:solidFill>
            <a:srgbClr val="C9A84C"/>
          </a:solidFill>
          <a:ln/>
        </p:spPr>
      </p:sp>
      <p:sp>
        <p:nvSpPr>
          <p:cNvPr id="3" name="Text 1"/>
          <p:cNvSpPr/>
          <p:nvPr/>
        </p:nvSpPr>
        <p:spPr>
          <a:xfrm>
            <a:off x="786384" y="45720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SOURCES &amp; RÉFÉRENCES</a:t>
            </a:r>
            <a:endParaRPr lang="en-US" sz="1050" dirty="0"/>
          </a:p>
        </p:txBody>
      </p:sp>
      <p:sp>
        <p:nvSpPr>
          <p:cNvPr id="4" name="Text 2"/>
          <p:cNvSpPr/>
          <p:nvPr/>
        </p:nvSpPr>
        <p:spPr>
          <a:xfrm>
            <a:off x="548640" y="786384"/>
            <a:ext cx="11094415" cy="960120"/>
          </a:xfrm>
          <a:prstGeom prst="rect">
            <a:avLst/>
          </a:prstGeom>
          <a:noFill/>
          <a:ln/>
        </p:spPr>
        <p:txBody>
          <a:bodyPr wrap="square" lIns="0" tIns="0" rIns="0" bIns="0" rtlCol="0" anchor="t"/>
          <a:lstStyle/>
          <a:p>
            <a:pPr indent="0" marL="0">
              <a:lnSpc>
                <a:spcPct val="102000"/>
              </a:lnSpc>
              <a:buNone/>
            </a:pPr>
            <a:r>
              <a:rPr lang="en-US" sz="2100" b="1" dirty="0">
                <a:solidFill>
                  <a:srgbClr val="0A0F1A"/>
                </a:solidFill>
                <a:latin typeface="Poppins" pitchFamily="34" charset="0"/>
                <a:ea typeface="Poppins" pitchFamily="34" charset="-122"/>
                <a:cs typeface="Poppins" pitchFamily="34" charset="-120"/>
              </a:rPr>
              <a:t>Une réflexion adossée aux références stratégiques, business et historiques</a:t>
            </a:r>
            <a:endParaRPr lang="en-US" sz="2100" dirty="0"/>
          </a:p>
        </p:txBody>
      </p:sp>
      <p:sp>
        <p:nvSpPr>
          <p:cNvPr id="5" name="Shape 3"/>
          <p:cNvSpPr/>
          <p:nvPr/>
        </p:nvSpPr>
        <p:spPr>
          <a:xfrm>
            <a:off x="548640" y="1920240"/>
            <a:ext cx="3515258" cy="393192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6" name="Shape 4"/>
          <p:cNvSpPr/>
          <p:nvPr/>
        </p:nvSpPr>
        <p:spPr>
          <a:xfrm>
            <a:off x="548640" y="1920240"/>
            <a:ext cx="64008" cy="3931920"/>
          </a:xfrm>
          <a:prstGeom prst="rect">
            <a:avLst/>
          </a:prstGeom>
          <a:solidFill>
            <a:srgbClr val="C9A84C"/>
          </a:solidFill>
          <a:ln/>
        </p:spPr>
      </p:sp>
      <p:sp>
        <p:nvSpPr>
          <p:cNvPr id="7" name="Shape 5"/>
          <p:cNvSpPr/>
          <p:nvPr/>
        </p:nvSpPr>
        <p:spPr>
          <a:xfrm>
            <a:off x="804672" y="2235708"/>
            <a:ext cx="118872" cy="118872"/>
          </a:xfrm>
          <a:prstGeom prst="rect">
            <a:avLst/>
          </a:prstGeom>
          <a:solidFill>
            <a:srgbClr val="C9A84C"/>
          </a:solidFill>
          <a:ln/>
        </p:spPr>
      </p:sp>
      <p:sp>
        <p:nvSpPr>
          <p:cNvPr id="8" name="Text 6"/>
          <p:cNvSpPr/>
          <p:nvPr/>
        </p:nvSpPr>
        <p:spPr>
          <a:xfrm>
            <a:off x="1042416" y="219456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RÉFÉRENCES STRATÉGIQUES</a:t>
            </a:r>
            <a:endParaRPr lang="en-US" sz="1050" dirty="0"/>
          </a:p>
        </p:txBody>
      </p:sp>
      <p:sp>
        <p:nvSpPr>
          <p:cNvPr id="9" name="Text 7"/>
          <p:cNvSpPr/>
          <p:nvPr/>
        </p:nvSpPr>
        <p:spPr>
          <a:xfrm>
            <a:off x="804672" y="2697480"/>
            <a:ext cx="3003194" cy="2926080"/>
          </a:xfrm>
          <a:prstGeom prst="rect">
            <a:avLst/>
          </a:prstGeom>
          <a:noFill/>
          <a:ln/>
        </p:spPr>
        <p:txBody>
          <a:bodyPr wrap="square" lIns="0" tIns="0" rIns="0" bIns="0" rtlCol="0" anchor="t"/>
          <a:lstStyle/>
          <a:p>
            <a:pPr indent="0" marL="0">
              <a:lnSpc>
                <a:spcPct val="125000"/>
              </a:lnSpc>
              <a:spcAft>
                <a:spcPts val="600"/>
              </a:spcAft>
              <a:buNone/>
            </a:pPr>
            <a:r>
              <a:rPr lang="en-US" sz="1050" b="1" dirty="0">
                <a:solidFill>
                  <a:srgbClr val="C9A84C"/>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dirty="0">
                <a:solidFill>
                  <a:srgbClr val="0A0F1A"/>
                </a:solidFill>
                <a:latin typeface="Poppins" pitchFamily="34" charset="0"/>
                <a:ea typeface="Poppins" pitchFamily="34" charset="-122"/>
                <a:cs typeface="Poppins" pitchFamily="34" charset="-120"/>
              </a:rPr>
              <a:t>Mahan, The Influence of Sea Power upon History (1890)</a:t>
            </a:r>
            <a:pPr indent="0" marL="0">
              <a:lnSpc>
                <a:spcPct val="125000"/>
              </a:lnSpc>
              <a:spcAft>
                <a:spcPts val="600"/>
              </a:spcAft>
              <a:buNone/>
            </a:pPr>
            <a:r>
              <a:rPr lang="en-US" sz="1050" dirty="0">
                <a:solidFill>
                  <a:srgbClr val="000000"/>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b="1" dirty="0">
                <a:solidFill>
                  <a:srgbClr val="C9A84C"/>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dirty="0">
                <a:solidFill>
                  <a:srgbClr val="0A0F1A"/>
                </a:solidFill>
                <a:latin typeface="Poppins" pitchFamily="34" charset="0"/>
                <a:ea typeface="Poppins" pitchFamily="34" charset="-122"/>
                <a:cs typeface="Poppins" pitchFamily="34" charset="-120"/>
              </a:rPr>
              <a:t>Jomini · Liddell Hart — concentration des forces</a:t>
            </a:r>
            <a:endParaRPr lang="en-US" sz="1050" dirty="0"/>
          </a:p>
        </p:txBody>
      </p:sp>
      <p:sp>
        <p:nvSpPr>
          <p:cNvPr id="10" name="Shape 8"/>
          <p:cNvSpPr/>
          <p:nvPr/>
        </p:nvSpPr>
        <p:spPr>
          <a:xfrm>
            <a:off x="4338218" y="1920240"/>
            <a:ext cx="3515258" cy="393192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11" name="Shape 9"/>
          <p:cNvSpPr/>
          <p:nvPr/>
        </p:nvSpPr>
        <p:spPr>
          <a:xfrm>
            <a:off x="4338218" y="1920240"/>
            <a:ext cx="64008" cy="3931920"/>
          </a:xfrm>
          <a:prstGeom prst="rect">
            <a:avLst/>
          </a:prstGeom>
          <a:solidFill>
            <a:srgbClr val="C9A84C"/>
          </a:solidFill>
          <a:ln/>
        </p:spPr>
      </p:sp>
      <p:sp>
        <p:nvSpPr>
          <p:cNvPr id="12" name="Shape 10"/>
          <p:cNvSpPr/>
          <p:nvPr/>
        </p:nvSpPr>
        <p:spPr>
          <a:xfrm>
            <a:off x="4594250" y="2235708"/>
            <a:ext cx="118872" cy="118872"/>
          </a:xfrm>
          <a:prstGeom prst="rect">
            <a:avLst/>
          </a:prstGeom>
          <a:solidFill>
            <a:srgbClr val="C9A84C"/>
          </a:solidFill>
          <a:ln/>
        </p:spPr>
      </p:sp>
      <p:sp>
        <p:nvSpPr>
          <p:cNvPr id="13" name="Text 11"/>
          <p:cNvSpPr/>
          <p:nvPr/>
        </p:nvSpPr>
        <p:spPr>
          <a:xfrm>
            <a:off x="4831994" y="219456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ÉTUDES BUSINESS</a:t>
            </a:r>
            <a:endParaRPr lang="en-US" sz="1050" dirty="0"/>
          </a:p>
        </p:txBody>
      </p:sp>
      <p:sp>
        <p:nvSpPr>
          <p:cNvPr id="14" name="Text 12"/>
          <p:cNvSpPr/>
          <p:nvPr/>
        </p:nvSpPr>
        <p:spPr>
          <a:xfrm>
            <a:off x="4594250" y="2697480"/>
            <a:ext cx="3003194" cy="2926080"/>
          </a:xfrm>
          <a:prstGeom prst="rect">
            <a:avLst/>
          </a:prstGeom>
          <a:noFill/>
          <a:ln/>
        </p:spPr>
        <p:txBody>
          <a:bodyPr wrap="square" lIns="0" tIns="0" rIns="0" bIns="0" rtlCol="0" anchor="t"/>
          <a:lstStyle/>
          <a:p>
            <a:pPr indent="0" marL="0">
              <a:lnSpc>
                <a:spcPct val="125000"/>
              </a:lnSpc>
              <a:spcAft>
                <a:spcPts val="600"/>
              </a:spcAft>
              <a:buNone/>
            </a:pPr>
            <a:r>
              <a:rPr lang="en-US" sz="1050" b="1" dirty="0">
                <a:solidFill>
                  <a:srgbClr val="C9A84C"/>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dirty="0">
                <a:solidFill>
                  <a:srgbClr val="0A0F1A"/>
                </a:solidFill>
                <a:latin typeface="Poppins" pitchFamily="34" charset="0"/>
                <a:ea typeface="Poppins" pitchFamily="34" charset="-122"/>
                <a:cs typeface="Poppins" pitchFamily="34" charset="-120"/>
              </a:rPr>
              <a:t>McKinsey, B2B Growth Equation (2022) &amp; Five Truths (2024)</a:t>
            </a:r>
            <a:pPr indent="0" marL="0">
              <a:lnSpc>
                <a:spcPct val="125000"/>
              </a:lnSpc>
              <a:spcAft>
                <a:spcPts val="600"/>
              </a:spcAft>
              <a:buNone/>
            </a:pPr>
            <a:r>
              <a:rPr lang="en-US" sz="1050" dirty="0">
                <a:solidFill>
                  <a:srgbClr val="000000"/>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b="1" dirty="0">
                <a:solidFill>
                  <a:srgbClr val="C9A84C"/>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dirty="0">
                <a:solidFill>
                  <a:srgbClr val="0A0F1A"/>
                </a:solidFill>
                <a:latin typeface="Poppins" pitchFamily="34" charset="0"/>
                <a:ea typeface="Poppins" pitchFamily="34" charset="-122"/>
                <a:cs typeface="Poppins" pitchFamily="34" charset="-120"/>
              </a:rPr>
              <a:t>Forrester, Predictions 2025 ; Gartner (2024)</a:t>
            </a:r>
            <a:pPr indent="0" marL="0">
              <a:lnSpc>
                <a:spcPct val="125000"/>
              </a:lnSpc>
              <a:spcAft>
                <a:spcPts val="600"/>
              </a:spcAft>
              <a:buNone/>
            </a:pPr>
            <a:r>
              <a:rPr lang="en-US" sz="1050" dirty="0">
                <a:solidFill>
                  <a:srgbClr val="000000"/>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b="1" dirty="0">
                <a:solidFill>
                  <a:srgbClr val="C9A84C"/>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dirty="0">
                <a:solidFill>
                  <a:srgbClr val="0A0F1A"/>
                </a:solidFill>
                <a:latin typeface="Poppins" pitchFamily="34" charset="0"/>
                <a:ea typeface="Poppins" pitchFamily="34" charset="-122"/>
                <a:cs typeface="Poppins" pitchFamily="34" charset="-120"/>
              </a:rPr>
              <a:t>Digital Commerce 360 — Grainger (2024)</a:t>
            </a:r>
            <a:endParaRPr lang="en-US" sz="1050" dirty="0"/>
          </a:p>
        </p:txBody>
      </p:sp>
      <p:sp>
        <p:nvSpPr>
          <p:cNvPr id="15" name="Shape 13"/>
          <p:cNvSpPr/>
          <p:nvPr/>
        </p:nvSpPr>
        <p:spPr>
          <a:xfrm>
            <a:off x="8127797" y="1920240"/>
            <a:ext cx="3515258" cy="3931920"/>
          </a:xfrm>
          <a:prstGeom prst="rect">
            <a:avLst/>
          </a:prstGeom>
          <a:solidFill>
            <a:srgbClr val="FFFFFF"/>
          </a:solidFill>
          <a:ln w="9525">
            <a:solidFill>
              <a:srgbClr val="E2E4E9"/>
            </a:solidFill>
            <a:prstDash val="solid"/>
          </a:ln>
          <a:effectLst>
            <a:outerShdw sx="100000" sy="100000" kx="0" ky="0" algn="bl" rotWithShape="0" blurRad="88900" dist="38100" dir="8100000">
              <a:srgbClr val="0A0F1A">
                <a:alpha val="10000"/>
              </a:srgbClr>
            </a:outerShdw>
          </a:effectLst>
        </p:spPr>
      </p:sp>
      <p:sp>
        <p:nvSpPr>
          <p:cNvPr id="16" name="Shape 14"/>
          <p:cNvSpPr/>
          <p:nvPr/>
        </p:nvSpPr>
        <p:spPr>
          <a:xfrm>
            <a:off x="8127797" y="1920240"/>
            <a:ext cx="64008" cy="3931920"/>
          </a:xfrm>
          <a:prstGeom prst="rect">
            <a:avLst/>
          </a:prstGeom>
          <a:solidFill>
            <a:srgbClr val="C9A84C"/>
          </a:solidFill>
          <a:ln/>
        </p:spPr>
      </p:sp>
      <p:sp>
        <p:nvSpPr>
          <p:cNvPr id="17" name="Shape 15"/>
          <p:cNvSpPr/>
          <p:nvPr/>
        </p:nvSpPr>
        <p:spPr>
          <a:xfrm>
            <a:off x="8383829" y="2235708"/>
            <a:ext cx="118872" cy="118872"/>
          </a:xfrm>
          <a:prstGeom prst="rect">
            <a:avLst/>
          </a:prstGeom>
          <a:solidFill>
            <a:srgbClr val="C9A84C"/>
          </a:solidFill>
          <a:ln/>
        </p:spPr>
      </p:sp>
      <p:sp>
        <p:nvSpPr>
          <p:cNvPr id="18" name="Text 16"/>
          <p:cNvSpPr/>
          <p:nvPr/>
        </p:nvSpPr>
        <p:spPr>
          <a:xfrm>
            <a:off x="8621573" y="2194560"/>
            <a:ext cx="11094415" cy="237744"/>
          </a:xfrm>
          <a:prstGeom prst="rect">
            <a:avLst/>
          </a:prstGeom>
          <a:noFill/>
          <a:ln/>
        </p:spPr>
        <p:txBody>
          <a:bodyPr wrap="square" lIns="0" tIns="0" rIns="0" bIns="0" rtlCol="0" anchor="ctr"/>
          <a:lstStyle/>
          <a:p>
            <a:pPr indent="0" marL="0">
              <a:buNone/>
            </a:pPr>
            <a:r>
              <a:rPr lang="en-US" sz="1050" b="1" spc="250" kern="0" dirty="0">
                <a:solidFill>
                  <a:srgbClr val="C9A84C"/>
                </a:solidFill>
                <a:latin typeface="Poppins" pitchFamily="34" charset="0"/>
                <a:ea typeface="Poppins" pitchFamily="34" charset="-122"/>
                <a:cs typeface="Poppins" pitchFamily="34" charset="-120"/>
              </a:rPr>
              <a:t>SOURCES HISTORIQUES</a:t>
            </a:r>
            <a:endParaRPr lang="en-US" sz="1050" dirty="0"/>
          </a:p>
        </p:txBody>
      </p:sp>
      <p:sp>
        <p:nvSpPr>
          <p:cNvPr id="19" name="Text 17"/>
          <p:cNvSpPr/>
          <p:nvPr/>
        </p:nvSpPr>
        <p:spPr>
          <a:xfrm>
            <a:off x="8383829" y="2697480"/>
            <a:ext cx="3003194" cy="2926080"/>
          </a:xfrm>
          <a:prstGeom prst="rect">
            <a:avLst/>
          </a:prstGeom>
          <a:noFill/>
          <a:ln/>
        </p:spPr>
        <p:txBody>
          <a:bodyPr wrap="square" lIns="0" tIns="0" rIns="0" bIns="0" rtlCol="0" anchor="t"/>
          <a:lstStyle/>
          <a:p>
            <a:pPr indent="0" marL="0">
              <a:lnSpc>
                <a:spcPct val="125000"/>
              </a:lnSpc>
              <a:spcAft>
                <a:spcPts val="600"/>
              </a:spcAft>
              <a:buNone/>
            </a:pPr>
            <a:r>
              <a:rPr lang="en-US" sz="1050" b="1" dirty="0">
                <a:solidFill>
                  <a:srgbClr val="C9A84C"/>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dirty="0">
                <a:solidFill>
                  <a:srgbClr val="0A0F1A"/>
                </a:solidFill>
                <a:latin typeface="Poppins" pitchFamily="34" charset="0"/>
                <a:ea typeface="Poppins" pitchFamily="34" charset="-122"/>
                <a:cs typeface="Poppins" pitchFamily="34" charset="-120"/>
              </a:rPr>
              <a:t>Royal Navy : Gibraltar, Malte, Le Cap, Singapour</a:t>
            </a:r>
            <a:pPr indent="0" marL="0">
              <a:lnSpc>
                <a:spcPct val="125000"/>
              </a:lnSpc>
              <a:spcAft>
                <a:spcPts val="600"/>
              </a:spcAft>
              <a:buNone/>
            </a:pPr>
            <a:r>
              <a:rPr lang="en-US" sz="1050" dirty="0">
                <a:solidFill>
                  <a:srgbClr val="000000"/>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b="1" dirty="0">
                <a:solidFill>
                  <a:srgbClr val="C9A84C"/>
                </a:solidFill>
                <a:latin typeface="Poppins" pitchFamily="34" charset="0"/>
                <a:ea typeface="Poppins" pitchFamily="34" charset="-122"/>
                <a:cs typeface="Poppins" pitchFamily="34" charset="-120"/>
              </a:rPr>
              <a:t>—  </a:t>
            </a:r>
            <a:pPr indent="0" marL="0">
              <a:lnSpc>
                <a:spcPct val="125000"/>
              </a:lnSpc>
              <a:spcAft>
                <a:spcPts val="600"/>
              </a:spcAft>
              <a:buNone/>
            </a:pPr>
            <a:r>
              <a:rPr lang="en-US" sz="1050" dirty="0">
                <a:solidFill>
                  <a:srgbClr val="0A0F1A"/>
                </a:solidFill>
                <a:latin typeface="Poppins" pitchFamily="34" charset="0"/>
                <a:ea typeface="Poppins" pitchFamily="34" charset="-122"/>
                <a:cs typeface="Poppins" pitchFamily="34" charset="-120"/>
              </a:rPr>
              <a:t>Tōgō à Tsushima (1905) · choke points</a:t>
            </a:r>
            <a:endParaRPr lang="en-US" sz="1050" dirty="0"/>
          </a:p>
        </p:txBody>
      </p:sp>
      <p:sp>
        <p:nvSpPr>
          <p:cNvPr id="20" name="Shape 18"/>
          <p:cNvSpPr/>
          <p:nvPr/>
        </p:nvSpPr>
        <p:spPr>
          <a:xfrm>
            <a:off x="548640" y="6437376"/>
            <a:ext cx="11094415" cy="0"/>
          </a:xfrm>
          <a:prstGeom prst="line">
            <a:avLst/>
          </a:prstGeom>
          <a:noFill/>
          <a:ln w="9525">
            <a:solidFill>
              <a:srgbClr val="E2E4E9"/>
            </a:solidFill>
            <a:prstDash val="solid"/>
          </a:ln>
        </p:spPr>
      </p:sp>
      <p:sp>
        <p:nvSpPr>
          <p:cNvPr id="21" name="Text 19"/>
          <p:cNvSpPr/>
          <p:nvPr/>
        </p:nvSpPr>
        <p:spPr>
          <a:xfrm>
            <a:off x="548640" y="6492240"/>
            <a:ext cx="8229600" cy="256032"/>
          </a:xfrm>
          <a:prstGeom prst="rect">
            <a:avLst/>
          </a:prstGeom>
          <a:noFill/>
          <a:ln/>
        </p:spPr>
        <p:txBody>
          <a:bodyPr wrap="square" lIns="0" tIns="0" rIns="0" bIns="0" rtlCol="0" anchor="ctr"/>
          <a:lstStyle/>
          <a:p>
            <a:pPr indent="0" marL="0">
              <a:buNone/>
            </a:pPr>
            <a:r>
              <a:rPr lang="en-US" sz="800" dirty="0">
                <a:solidFill>
                  <a:srgbClr val="5A6473"/>
                </a:solidFill>
                <a:latin typeface="Poppins" pitchFamily="34" charset="0"/>
                <a:ea typeface="Poppins" pitchFamily="34" charset="-122"/>
                <a:cs typeface="Poppins" pitchFamily="34" charset="-120"/>
              </a:rPr>
              <a:t>L’Art de la Guerre Commerciale  ·  strategiecommerciale.eu</a:t>
            </a:r>
            <a:endParaRPr lang="en-US" sz="800" dirty="0"/>
          </a:p>
        </p:txBody>
      </p:sp>
      <p:sp>
        <p:nvSpPr>
          <p:cNvPr id="22" name="Text 20"/>
          <p:cNvSpPr/>
          <p:nvPr/>
        </p:nvSpPr>
        <p:spPr>
          <a:xfrm>
            <a:off x="10728655" y="6492240"/>
            <a:ext cx="914400" cy="256032"/>
          </a:xfrm>
          <a:prstGeom prst="rect">
            <a:avLst/>
          </a:prstGeom>
          <a:noFill/>
          <a:ln/>
        </p:spPr>
        <p:txBody>
          <a:bodyPr wrap="square" lIns="0" tIns="0" rIns="0" bIns="0" rtlCol="0" anchor="ctr"/>
          <a:lstStyle/>
          <a:p>
            <a:pPr algn="r" indent="0" marL="0">
              <a:buNone/>
            </a:pPr>
            <a:r>
              <a:rPr lang="en-US" sz="800" dirty="0">
                <a:solidFill>
                  <a:srgbClr val="5A6473"/>
                </a:solidFill>
                <a:latin typeface="Poppins" pitchFamily="34" charset="0"/>
                <a:ea typeface="Poppins" pitchFamily="34" charset="-122"/>
                <a:cs typeface="Poppins" pitchFamily="34" charset="-120"/>
              </a:rPr>
              <a:t>09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strategiecommerciale.eu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Doctrine Mahan : contrôler les points de passage de l’omnicanal B2B</dc:title>
  <dc:subject>PptxGenJS Presentation</dc:subject>
  <dc:creator>L'Art de la Guerre Commerciale</dc:creator>
  <cp:lastModifiedBy>L'Art de la Guerre Commerciale</cp:lastModifiedBy>
  <cp:revision>1</cp:revision>
  <dcterms:created xsi:type="dcterms:W3CDTF">2026-06-23T22:53:20Z</dcterms:created>
  <dcterms:modified xsi:type="dcterms:W3CDTF">2026-06-23T22:53:20Z</dcterms:modified>
</cp:coreProperties>
</file>