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8869680" y="-1097280"/>
            <a:ext cx="4206240" cy="4206240"/>
          </a:xfrm>
          <a:prstGeom prst="rect">
            <a:avLst/>
          </a:prstGeom>
          <a:solidFill>
            <a:srgbClr val="0A0F1A"/>
          </a:solidFill>
          <a:ln w="12700">
            <a:solidFill>
              <a:srgbClr val="2A33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608076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" name="Text 3"/>
          <p:cNvSpPr/>
          <p:nvPr/>
        </p:nvSpPr>
        <p:spPr>
          <a:xfrm>
            <a:off x="786384" y="566928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NOTE STRATÉGIQUE · GRANDS PENSEURS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920240"/>
            <a:ext cx="10424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Luttwak : la logique paradoxale en stratégie commerciale</a:t>
            </a:r>
            <a:endParaRPr lang="en-US" sz="3800" dirty="0"/>
          </a:p>
        </p:txBody>
      </p:sp>
      <p:sp>
        <p:nvSpPr>
          <p:cNvPr id="7" name="Shape 5"/>
          <p:cNvSpPr/>
          <p:nvPr/>
        </p:nvSpPr>
        <p:spPr>
          <a:xfrm>
            <a:off x="548640" y="4526280"/>
            <a:ext cx="82296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4754880"/>
            <a:ext cx="8686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i="1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Du point culminant de Clausewitz au SaaS B2B : en environnement concurrentiel, le succès prépare mécaniquement son propre retournement.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Grands Penseurs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Juin 2026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Lecture 10 min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strategiecommerciale.eu/luttwak-logique-paradoxale-strategie-commerciale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SYNTHÈSE EXÉCUTIVE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entreprise qui gagne sur tous les fronts a cessé de comprendre la stratégie : surveillez vos succès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4160520" cy="406908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28800"/>
            <a:ext cx="64008" cy="40690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25980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084832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MESSAGE CLÉ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542032"/>
            <a:ext cx="3648456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 environnement concurrentiel, la réussite prépare l’échec. Sans vigilance, vos victoires franchissent un point culminant où la force se retourne en faiblesse — surtout quand votre alignement devient lisible pour l’adversaire.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166360" y="184708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1" name="Text 9"/>
          <p:cNvSpPr/>
          <p:nvPr/>
        </p:nvSpPr>
        <p:spPr>
          <a:xfrm>
            <a:off x="5166360" y="184708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769864" y="187452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logique paradoxale de Luttwak : en environnement concurrentiel, le succès prépare mécaniquement son propre retournement.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769864" y="279120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66360" y="286435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5" name="Text 13"/>
          <p:cNvSpPr/>
          <p:nvPr/>
        </p:nvSpPr>
        <p:spPr>
          <a:xfrm>
            <a:off x="5166360" y="286435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769864" y="289179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renversement opère aux cinq niveaux de la stratégie (technique → grand stratégique), à des vitesses différentes.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769864" y="380847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166360" y="388162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9" name="Text 17"/>
          <p:cNvSpPr/>
          <p:nvPr/>
        </p:nvSpPr>
        <p:spPr>
          <a:xfrm>
            <a:off x="5166360" y="388162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769864" y="390906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piège central est la désynchronisation : vos victoires locales masquent la dégradation de votre position globale.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769864" y="482574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166360" y="489889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23" name="Text 21"/>
          <p:cNvSpPr/>
          <p:nvPr/>
        </p:nvSpPr>
        <p:spPr>
          <a:xfrm>
            <a:off x="5166360" y="489889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769864" y="492633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L’alignement parfait, vertu managériale, devient une vulnérabilité dès qu’un adversaire peut le lire et frapper en un point.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POURQUOI C'EST UN ENJEU DE DIRECTION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Lire la logique paradoxale agit sur les trois leviers de la direction commerciale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CROISSANCE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04672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Renouveler l’avantage à temps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804672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Détecter le point culminant d’un différenciateur avant sa banalisation permet de relancer la croissance sur le suivant.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04672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4672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Différenciateur &lt; 18 mois à renouveler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5" name="Shape 13"/>
          <p:cNvSpPr/>
          <p:nvPr/>
        </p:nvSpPr>
        <p:spPr>
          <a:xfrm>
            <a:off x="4594250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4594250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RISQUES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594250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Anticiper le retournement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4594250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Lire les cinq signaux de franchissement anticipe la riposte adverse bien avant que les chiffres ne se dégradent.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594250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94250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Désynchronisation détectée à temps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3" name="Shape 21"/>
          <p:cNvSpPr/>
          <p:nvPr/>
        </p:nvSpPr>
        <p:spPr>
          <a:xfrm>
            <a:off x="8383829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8383829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COÛTS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8383829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Cesser de pousser au-delà du seuil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8383829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Au-delà du point culminant tactique, le CAC monte et la valeur baisse : arrêtez d’étirer les deals subis.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8383829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83829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CAC maîtrisé sur les deals étirés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 · LE CHAMP DE BATAILLE MODERNE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Sur un marché SaaS saturé, tout avantage technique a désormais une date de péremption en trimestres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548640" y="1783080"/>
            <a:ext cx="1109441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parité fonctionnelle est la norme : votre différenciation produit a une durée de vie limitée, et l’IA raccourcit encore le cycle.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288</a:t>
            </a:r>
            <a:endParaRPr lang="en-US" sz="4600" dirty="0"/>
          </a:p>
        </p:txBody>
      </p:sp>
      <p:sp>
        <p:nvSpPr>
          <p:cNvPr id="9" name="Text 7"/>
          <p:cNvSpPr/>
          <p:nvPr/>
        </p:nvSpPr>
        <p:spPr>
          <a:xfrm>
            <a:off x="804672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applications SaaS utilisées par l’entreprise moyenne ; &gt; 10 concurrents sérieux par catégorie.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38218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38218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4594250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40 %</a:t>
            </a:r>
            <a:endParaRPr lang="en-US" sz="4600" dirty="0"/>
          </a:p>
        </p:txBody>
      </p:sp>
      <p:sp>
        <p:nvSpPr>
          <p:cNvPr id="13" name="Text 11"/>
          <p:cNvSpPr/>
          <p:nvPr/>
        </p:nvSpPr>
        <p:spPr>
          <a:xfrm>
            <a:off x="4594250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apps d’entreprise intégreront un agent IA d’ici fin 2026, contre &lt; 5 % en 2025.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27797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27797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8383829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5 %</a:t>
            </a:r>
            <a:endParaRPr lang="en-US" sz="4600" dirty="0"/>
          </a:p>
        </p:txBody>
      </p:sp>
      <p:sp>
        <p:nvSpPr>
          <p:cNvPr id="17" name="Text 15"/>
          <p:cNvSpPr/>
          <p:nvPr/>
        </p:nvSpPr>
        <p:spPr>
          <a:xfrm>
            <a:off x="8383829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 l’attention de l’acheteur B2B par fournisseur : sans clarté, vous n’existez pas.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548640" y="6089904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: Gartner ; Bain &amp; Company, Technology Report 2025.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 · LE MIROIR STRATÉGIQUE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Comme l’armée qui dépasse son point culminant, vos victoires créent les conditions de leur retournement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227168" cy="397764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60704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PRÉCÉDENT — LE POINT CULMINANT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822960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78992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Clausewitz : au-delà du point culminant, chaque pas en avant compromet les gains déjà acquis.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22960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78992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Hannibal après Cannes, Napoléon en Russie, Barbarossa : la victoire se transforme en son contraire.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22960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1078992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U-Boote coulaient un tonnage colossal — et déclenchaient la mobilisation qui les a anéantis.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15888" y="1874520"/>
            <a:ext cx="5227168" cy="3977640"/>
          </a:xfrm>
          <a:prstGeom prst="rect">
            <a:avLst/>
          </a:prstGeom>
          <a:solidFill>
            <a:srgbClr val="F2EAD0"/>
          </a:solidFill>
          <a:ln w="9525">
            <a:solidFill>
              <a:srgbClr val="F2EAD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15888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6690208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6927952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TRANSPOSITION COMMERCIALE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690208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6946240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Votre avantage produit cesse d’en être un le jour où il force le concurrent à répondre.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690208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6946240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Salesforce n’a pas amélioré Siebel : il l’a rendu obsolète en déplaçant le terrain vers le cloud.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690208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6946240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L’éditeur qui facture au siège ne peut s’aligner sur l’agent IA sans saborder son modèle.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757520" y="3525012"/>
            <a:ext cx="676656" cy="676656"/>
          </a:xfrm>
          <a:prstGeom prst="oval">
            <a:avLst/>
          </a:prstGeom>
          <a:solidFill>
            <a:srgbClr val="C9A84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757520" y="3497580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=</a:t>
            </a:r>
            <a:endParaRPr lang="en-US" sz="2800" dirty="0"/>
          </a:p>
        </p:txBody>
      </p:sp>
      <p:sp>
        <p:nvSpPr>
          <p:cNvPr id="27" name="Shape 2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III · L'ORDRE DE BATAILLE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disciplines pour diagnostiquer où vos succès actuels préparent vos vulnérabilités futures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786384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Dater chaque avantage, anticiper sa péremption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04672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Datez chaque différenciateur : au-delà de 18 mois, traitez-le comme un acquis banalisé et cherchez le suivant avant que le concurrent ne réponde.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04672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Audit des différenciateurs · MEDDIC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4575962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4594250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Avancer discrètement plutôt que brillamment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94250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pénétration trop visible coalise les concurrents (bundling, guerre des prix). Avant chaque annonce : la notoriété vaut-elle l’attention attirée ?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94250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94250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Veille catégories voisines · 5 signaux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8365541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3400" dirty="0"/>
          </a:p>
        </p:txBody>
      </p:sp>
      <p:sp>
        <p:nvSpPr>
          <p:cNvPr id="22" name="Text 20"/>
          <p:cNvSpPr/>
          <p:nvPr/>
        </p:nvSpPr>
        <p:spPr>
          <a:xfrm>
            <a:off x="8383829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Refuser l’alignement qui vous rend lisible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383829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 dispositif aligné sur un seul axe est cassant : le concurrent lit votre centre de gravité et y frappe. Donnez à chaque niveau ses propres métriques.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383829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83829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par niveau · lignes intérieures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FEUILLE DE ROUTE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trajectoire 30-60-90 pour transformer la grille de Luttwak en discipline opérationnelle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0-30 JOURS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804672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05840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Dater chaque différenciateur produit (seuil 18 mois)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04672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Définir des métriques propres à chaque niveau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04672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4672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 + Product Marketing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04672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Cartographie des avantages datés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996842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4399178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99178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Shape 17"/>
          <p:cNvSpPr/>
          <p:nvPr/>
        </p:nvSpPr>
        <p:spPr>
          <a:xfrm>
            <a:off x="4655210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4655210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30-60 JOURS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55210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4856378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Instaurer la veille des 5 signaux de franchissement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655210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4856378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Auditer la lisibilité de votre positionnement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55210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55210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Strategy / RevOps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655210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Signaux suivis par niveau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847381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29" name="Shape 27"/>
          <p:cNvSpPr/>
          <p:nvPr/>
        </p:nvSpPr>
        <p:spPr>
          <a:xfrm>
            <a:off x="8249717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249717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Shape 29"/>
          <p:cNvSpPr/>
          <p:nvPr/>
        </p:nvSpPr>
        <p:spPr>
          <a:xfrm>
            <a:off x="8505749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32" name="Text 30"/>
          <p:cNvSpPr/>
          <p:nvPr/>
        </p:nvSpPr>
        <p:spPr>
          <a:xfrm>
            <a:off x="8505749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60-90 JOURS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8505749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8706917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Désynchroniser les axes pour réduire la surface d’attaque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8505749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6" name="Text 34"/>
          <p:cNvSpPr/>
          <p:nvPr/>
        </p:nvSpPr>
        <p:spPr>
          <a:xfrm>
            <a:off x="8706917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Concentrer sur les lignes intérieures (expansion)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8505749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505749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Comex / GTM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505749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Surface d’exposition réduite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8122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Text 2"/>
          <p:cNvSpPr/>
          <p:nvPr/>
        </p:nvSpPr>
        <p:spPr>
          <a:xfrm>
            <a:off x="786384" y="64008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MOT DE LA FIN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548640" y="1371600"/>
            <a:ext cx="64008" cy="32918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463040"/>
            <a:ext cx="1024128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« À quel niveau votre dernière victoire commerciale prépare-t-elle déjà votre prochaine vulnérabilité ? Et à quelle vitesse ? »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14400" y="493776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spc="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ENGAGER  —  </a:t>
            </a:r>
            <a:pPr indent="0" marL="0">
              <a:lnSpc>
                <a:spcPct val="115000"/>
              </a:lnSpc>
              <a:buNone/>
            </a:pPr>
            <a:r>
              <a:rPr lang="en-US" sz="1300" i="1" spc="5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Pas de remède, mais une inquiétude méthodique : lequel de vos succès a déjà franchi son point culminant ?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2A334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&amp; RÉFÉRENCES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réflexion adossée aux références stratégiques, business et historiques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RÉFÉRENCES STRATÉGIQUES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E. Luttwak, Strategy: The Logic of War and Peace (1987/2001)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Luttwak, Le Grand Livre de la Stratégie (2024)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338218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338218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Shape 10"/>
          <p:cNvSpPr/>
          <p:nvPr/>
        </p:nvSpPr>
        <p:spPr>
          <a:xfrm>
            <a:off x="4594250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4831994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ÉTUDES BUSINESS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94250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Bain &amp; Company, Technology Report 2025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Gartner — agents IA &amp; temps de décision B2B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Salesforce / SEC, Form 8-K (2025)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127797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27797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8383829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8621573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HISTORIQUES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383829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Clausewitz, De la guerre (1832) — point culminant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Modern War Institute, The Culminating Point of Victory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strategiecommerciale.eu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Luttwak : la logique paradoxale en stratégie commerciale</dc:title>
  <dc:subject>PptxGenJS Presentation</dc:subject>
  <dc:creator>L'Art de la Guerre Commerciale</dc:creator>
  <cp:lastModifiedBy>L'Art de la Guerre Commerciale</cp:lastModifiedBy>
  <cp:revision>1</cp:revision>
  <dcterms:created xsi:type="dcterms:W3CDTF">2026-06-23T21:53:01Z</dcterms:created>
  <dcterms:modified xsi:type="dcterms:W3CDTF">2026-06-23T21:53:01Z</dcterms:modified>
</cp:coreProperties>
</file>