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8869680" y="-1097280"/>
            <a:ext cx="4206240" cy="4206240"/>
          </a:xfrm>
          <a:prstGeom prst="rect">
            <a:avLst/>
          </a:prstGeom>
          <a:solidFill>
            <a:srgbClr val="0A0F1A"/>
          </a:solidFill>
          <a:ln w="12700">
            <a:solidFill>
              <a:srgbClr val="2A33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608076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" name="Text 3"/>
          <p:cNvSpPr/>
          <p:nvPr/>
        </p:nvSpPr>
        <p:spPr>
          <a:xfrm>
            <a:off x="786384" y="566928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NOTE STRATÉGIQUE · MANAGEMENT COMMERCIAL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920240"/>
            <a:ext cx="10424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Légion de César : forger une équipe commerciale d’élite</a:t>
            </a:r>
            <a:endParaRPr lang="en-US" sz="3800" dirty="0"/>
          </a:p>
        </p:txBody>
      </p:sp>
      <p:sp>
        <p:nvSpPr>
          <p:cNvPr id="7" name="Shape 5"/>
          <p:cNvSpPr/>
          <p:nvPr/>
        </p:nvSpPr>
        <p:spPr>
          <a:xfrm>
            <a:off x="548640" y="4526280"/>
            <a:ext cx="82296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4754880"/>
            <a:ext cx="8686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i="1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 la réforme de Marius en 107 av. J.-C. au Go-To-Market : la performance ne se recrute pas, elle se forge.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Management Commercial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Juin 2026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Lecture 12 min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strategiecommerciale.eu/equipe-commerciale-elite-legion-romaine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SYNTHÈSE EXÉCUTIVE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performance commerciale ne se recrute pas, elle se forge : misez sur la formation, pas sur le talent rare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4160520" cy="406908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28800"/>
            <a:ext cx="64008" cy="40690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25980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084832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MESSAGE CLÉ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542032"/>
            <a:ext cx="3648456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performance commerciale ne se recrute pas, elle se forge. Comme Marius en 107 av. J.-C., les organisations qui misent sur la formation continue plutôt que sur la chasse au talent rare surperforment — si le système survit à son centurion.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166360" y="184708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1" name="Text 9"/>
          <p:cNvSpPr/>
          <p:nvPr/>
        </p:nvSpPr>
        <p:spPr>
          <a:xfrm>
            <a:off x="5166360" y="184708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769864" y="187452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Comme Marius en 107 av. J.-C., on gagne en formant n’importe quel citoyen plutôt qu’en chassant le talent rare et coûteux.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769864" y="279120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66360" y="286435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5" name="Text 13"/>
          <p:cNvSpPr/>
          <p:nvPr/>
        </p:nvSpPr>
        <p:spPr>
          <a:xfrm>
            <a:off x="5166360" y="286435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769864" y="289179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équipes qui surperforment ne sont pas les mieux dotées, mais celles qui apprennent le plus vite (HBR 2026, 6 000+ pros).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769864" y="380847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166360" y="388162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9" name="Text 17"/>
          <p:cNvSpPr/>
          <p:nvPr/>
        </p:nvSpPr>
        <p:spPr>
          <a:xfrm>
            <a:off x="5166360" y="388162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769864" y="390906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turnover B2B atteint 27-34 %/an ; un onboarding structuré rend +54 % de productivité et -34 % de temps d’intégration.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769864" y="482574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166360" y="489889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23" name="Text 21"/>
          <p:cNvSpPr/>
          <p:nvPr/>
        </p:nvSpPr>
        <p:spPr>
          <a:xfrm>
            <a:off x="5166360" y="489889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769864" y="492633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paradoxe de Marius : une cohésion bâtie sur une personne s’effondre quand elle part. Forgez un système, pas un centurion.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POURQUOI C'EST UN ENJEU DE DIRECTION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Forger plutôt que recruter agit sur les trois leviers de la direction commerciale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CROISSANCE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04672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Productivité dès l’onboarding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804672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 onboarding structuré accélère le ramp de 50 % : un commercial opérationnel plus tôt, c’est du pipeline en avance sur la concurrence.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04672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4672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+54 % de productivité commerciale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5" name="Shape 13"/>
          <p:cNvSpPr/>
          <p:nvPr/>
        </p:nvSpPr>
        <p:spPr>
          <a:xfrm>
            <a:off x="4594250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4594250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RISQUES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594250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Rétention &amp; dépendance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4594250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Turnover de 27-34 %/an et cohésion suspendue à un seul manager : un système documenté sécurise la performance dans la durée.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594250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94250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+82 % de rétention, 69 % &gt; 3 ans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3" name="Shape 21"/>
          <p:cNvSpPr/>
          <p:nvPr/>
        </p:nvSpPr>
        <p:spPr>
          <a:xfrm>
            <a:off x="8383829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8383829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COÛTS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8383829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Fin du recrutement perpétuel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8383829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Chaque départ coûte 100-200 k€ (recrutement, formation, CA perdu). Forger coûte moins cher que rebâtir sans cesse.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8383829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83829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100-200 k€ par départ évité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 · LE CHAMP DE BATAILLE MODERNE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 tiers des commerciaux partent chaque année, et la majorité des entreprises recrutent au lieu de former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548640" y="1783080"/>
            <a:ext cx="1109441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plupart des organisations passent leur temps à rebâtir ce qu’elles ont déjà construit, faute d’investir dans la forge.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27-34 %</a:t>
            </a:r>
            <a:endParaRPr lang="en-US" sz="3800" dirty="0"/>
          </a:p>
        </p:txBody>
      </p:sp>
      <p:sp>
        <p:nvSpPr>
          <p:cNvPr id="9" name="Text 7"/>
          <p:cNvSpPr/>
          <p:nvPr/>
        </p:nvSpPr>
        <p:spPr>
          <a:xfrm>
            <a:off x="804672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 turnover annuel des commerciaux B2B, contre 15 % tous métiers confondus.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38218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38218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4594250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37 %</a:t>
            </a:r>
            <a:endParaRPr lang="en-US" sz="4600" dirty="0"/>
          </a:p>
        </p:txBody>
      </p:sp>
      <p:sp>
        <p:nvSpPr>
          <p:cNvPr id="13" name="Text 11"/>
          <p:cNvSpPr/>
          <p:nvPr/>
        </p:nvSpPr>
        <p:spPr>
          <a:xfrm>
            <a:off x="4594250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seulement des organisations jugent leur onboarding commercial « vraiment efficace ».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27797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27797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8383829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+54 %</a:t>
            </a:r>
            <a:endParaRPr lang="en-US" sz="4600" dirty="0"/>
          </a:p>
        </p:txBody>
      </p:sp>
      <p:sp>
        <p:nvSpPr>
          <p:cNvPr id="17" name="Text 15"/>
          <p:cNvSpPr/>
          <p:nvPr/>
        </p:nvSpPr>
        <p:spPr>
          <a:xfrm>
            <a:off x="8383829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 productivité avec un onboarding structuré (et -34 % de temps d’intégration).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548640" y="6089904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: Careertrainer.ai, 2026 ; Bridge Group / SalesSo, 2025 ; Litmos, 2025.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 · LE MIROIR STRATÉGIQUE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Comme Marius ouvrant la légion à tous, vous pouvez recruter large si la forge compense la sélection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227168" cy="397764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60704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PRÉCÉDENT — LA RÉFORME DE MARIUS (107 AV. J.-C.)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822960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78992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107 av. J.-C. : Rome menacée par les Cimbres, légions décimées, recrutement réservé aux propriétaires.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22960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78992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Marius ouvre les rangs à tout citoyen et crée une armée professionnelle entraînée en continu.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22960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1078992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Centurions promus au mérite, dans la tranchée ; exercitatio jusqu’à l’automatisme.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15888" y="1874520"/>
            <a:ext cx="5227168" cy="3977640"/>
          </a:xfrm>
          <a:prstGeom prst="rect">
            <a:avLst/>
          </a:prstGeom>
          <a:solidFill>
            <a:srgbClr val="F2EAD0"/>
          </a:solidFill>
          <a:ln w="9525">
            <a:solidFill>
              <a:srgbClr val="F2EAD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15888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6690208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6927952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TRANSPOSITION COMMERCIALE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690208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6946240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Recruter « confirmé, carnet d’adresses inclus » = la légion censitaire : inégale et fragile.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690208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6946240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qualité du commercial ne précède pas la formation : elle en est le produit.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690208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6946240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manager-centurion coache en première ligne ; le ramp devient réflexe, pas pari.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757520" y="3525012"/>
            <a:ext cx="676656" cy="676656"/>
          </a:xfrm>
          <a:prstGeom prst="oval">
            <a:avLst/>
          </a:prstGeom>
          <a:solidFill>
            <a:srgbClr val="C9A84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757520" y="3497580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=</a:t>
            </a:r>
            <a:endParaRPr lang="en-US" sz="2800" dirty="0"/>
          </a:p>
        </p:txBody>
      </p:sp>
      <p:sp>
        <p:nvSpPr>
          <p:cNvPr id="27" name="Shape 2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III · L'ORDRE DE BATAILLE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Huit principes légionnaires, trois manœuvres pour transformer le recrutement subi en forge maîtrisée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786384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Forger dès le jour 1, puis sans relâche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04672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Onboarding structuré digitalisé, puis exercitatio hebdo : role-plays sur les objections réelles, pour tous, pas que les débutants.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04672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LMS · enablement · role-play IA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4575962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4594250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centurion dans la tranchée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94250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manager coache en première ligne, modélise la curiosité (« qu’en penses-tu ? ») et donne un feedback qui motive sans juger.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94250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94250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Coaching terrain · check-ins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8365541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3400" dirty="0"/>
          </a:p>
        </p:txBody>
      </p:sp>
      <p:sp>
        <p:nvSpPr>
          <p:cNvPr id="22" name="Text 20"/>
          <p:cNvSpPr/>
          <p:nvPr/>
        </p:nvSpPr>
        <p:spPr>
          <a:xfrm>
            <a:off x="8383829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Cultiver l’apprentissage permanent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383829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Expérimenter même quand ça marche (A/B outreach, ICP), centrer les réunions sur les blocages, ancrer le sens avant les chiffres.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383829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83829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A/B test · stand-up · agents MCP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FEUILLE DE ROUTE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trajectoire 30-60-90 pour passer du recrutement perpétuel à une organisation apprenante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0-30 JOURS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804672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05840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Auditer l’onboarding actuel (37 % seulement efficaces)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04672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Cartographier les compétences de l’équipe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04672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4672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 + Sales Enablement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04672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Diagnostic onboarding livré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996842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4399178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99178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Shape 17"/>
          <p:cNvSpPr/>
          <p:nvPr/>
        </p:nvSpPr>
        <p:spPr>
          <a:xfrm>
            <a:off x="4655210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4655210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30-60 JOURS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55210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4856378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Déployer un onboarding digitalisé (LMS)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655210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4856378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Instaurer des role-plays hebdomadaires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55210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55210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Sales Enablement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655210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Ramp time (cible -50 %)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847381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29" name="Shape 27"/>
          <p:cNvSpPr/>
          <p:nvPr/>
        </p:nvSpPr>
        <p:spPr>
          <a:xfrm>
            <a:off x="8249717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249717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Shape 29"/>
          <p:cNvSpPr/>
          <p:nvPr/>
        </p:nvSpPr>
        <p:spPr>
          <a:xfrm>
            <a:off x="8505749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32" name="Text 30"/>
          <p:cNvSpPr/>
          <p:nvPr/>
        </p:nvSpPr>
        <p:spPr>
          <a:xfrm>
            <a:off x="8505749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60-90 JOURS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8505749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8706917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Généraliser coaching terrain et réunions blocages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8505749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6" name="Text 34"/>
          <p:cNvSpPr/>
          <p:nvPr/>
        </p:nvSpPr>
        <p:spPr>
          <a:xfrm>
            <a:off x="8706917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Documenter le système au-delà du manager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8505749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505749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Comex / Managers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505749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Rétention &amp; attainment quota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8122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Text 2"/>
          <p:cNvSpPr/>
          <p:nvPr/>
        </p:nvSpPr>
        <p:spPr>
          <a:xfrm>
            <a:off x="786384" y="64008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MOT DE LA FIN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548640" y="1371600"/>
            <a:ext cx="64008" cy="32918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463040"/>
            <a:ext cx="1024128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« La vraie question n’est pas comment forger une légion, mais comment forger un système qui survit à son centurion. »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14400" y="493776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spc="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ENGAGER  —  </a:t>
            </a:r>
            <a:pPr indent="0" marL="0">
              <a:lnSpc>
                <a:spcPct val="115000"/>
              </a:lnSpc>
              <a:buNone/>
            </a:pPr>
            <a:r>
              <a:rPr lang="en-US" sz="1300" i="1" spc="5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Diagnostic à mener cette semaine : votre cohésion d’équipe repose-t-elle sur un système documenté ou sur une seule personne ?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2A334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&amp; RÉFÉRENCES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réflexion adossée aux références stratégiques, business et historiques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RÉFÉRENCES STRATÉGIQUES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Ron Friedman, How to Build a Superteam (HBR, 2026)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Adobe, Check-In Program (2022-2024)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338218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338218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Shape 10"/>
          <p:cNvSpPr/>
          <p:nvPr/>
        </p:nvSpPr>
        <p:spPr>
          <a:xfrm>
            <a:off x="4594250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4831994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ÉTUDES BUSINESS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94250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Careertrainer.ai, Sales Onboarding Statistics (2026)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Bridge Group / SalesSo, Ramp-Up 2025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Litmos, Sales Onboarding ROI (2025)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127797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27797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8383829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8621573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HISTORIQUES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383829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Réforme de Marius (107 av. J.-C.)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Verceil 101 av. J.-C. · Rubicon 49 av. J.-C.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strategiecommerciale.eu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Légion de César : forger une équipe commerciale d’élite</dc:title>
  <dc:subject>PptxGenJS Presentation</dc:subject>
  <dc:creator>L'Art de la Guerre Commerciale</dc:creator>
  <cp:lastModifiedBy>L'Art de la Guerre Commerciale</cp:lastModifiedBy>
  <cp:revision>1</cp:revision>
  <dcterms:created xsi:type="dcterms:W3CDTF">2026-06-23T21:19:41Z</dcterms:created>
  <dcterms:modified xsi:type="dcterms:W3CDTF">2026-06-23T21:19:41Z</dcterms:modified>
</cp:coreProperties>
</file>